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71D423-419E-4C8F-BC66-467D05885A7F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3EA33A-7098-45E1-92D7-0F054085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7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8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5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3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2E55-257C-471C-8F98-CB7215D431D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6B095-ADDE-4A4C-BE39-FA4E31A13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1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3186" y="520262"/>
            <a:ext cx="9144000" cy="73047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smtClean="0"/>
              <a:t>Measuring </a:t>
            </a:r>
            <a:r>
              <a:rPr lang="en-US" sz="2000" b="1" dirty="0"/>
              <a:t>Success Committee Meeting Agenda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800" cap="small" dirty="0"/>
              <a:t>Wednesday, September 5th, 1:00-3:00pm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2957" y="1597572"/>
            <a:ext cx="7175595" cy="5023945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3400" b="1" u="sng" dirty="0">
                <a:solidFill>
                  <a:schemeClr val="accent1">
                    <a:lumMod val="50000"/>
                  </a:schemeClr>
                </a:solidFill>
              </a:rPr>
              <a:t>Meeting Goals:</a:t>
            </a:r>
            <a:endParaRPr lang="en-US" sz="3400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en-US" sz="3400" cap="small" dirty="0"/>
              <a:t>Review document and decide what is missing</a:t>
            </a:r>
            <a:endParaRPr lang="en-US" sz="3400" dirty="0"/>
          </a:p>
          <a:p>
            <a:pPr lvl="0" algn="l"/>
            <a:r>
              <a:rPr lang="en-US" sz="3400" cap="small" dirty="0"/>
              <a:t>Identify how many outcomes needed to </a:t>
            </a:r>
            <a:r>
              <a:rPr lang="en-US" sz="3400" cap="small" dirty="0" smtClean="0"/>
              <a:t>track</a:t>
            </a:r>
            <a:endParaRPr lang="en-US" sz="3400" dirty="0"/>
          </a:p>
          <a:p>
            <a:pPr algn="l"/>
            <a:r>
              <a:rPr lang="en-US" sz="3400" b="1" u="sng" dirty="0">
                <a:solidFill>
                  <a:schemeClr val="accent1">
                    <a:lumMod val="50000"/>
                  </a:schemeClr>
                </a:solidFill>
              </a:rPr>
              <a:t>Meeting Agenda</a:t>
            </a:r>
            <a:r>
              <a:rPr lang="en-US" sz="3400" b="1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3400" u="sng" dirty="0"/>
          </a:p>
          <a:p>
            <a:pPr lvl="0" algn="l"/>
            <a:r>
              <a:rPr lang="en-US" sz="3400" b="1" cap="small" dirty="0"/>
              <a:t>Welcome and Introductions</a:t>
            </a:r>
            <a:r>
              <a:rPr lang="en-US" sz="3400" cap="small" dirty="0"/>
              <a:t>			</a:t>
            </a:r>
            <a:r>
              <a:rPr lang="en-US" sz="3400" cap="small" dirty="0" smtClean="0"/>
              <a:t>	1:00-1:05</a:t>
            </a:r>
            <a:endParaRPr lang="en-US" sz="3400" dirty="0"/>
          </a:p>
          <a:p>
            <a:pPr lvl="0" algn="l"/>
            <a:r>
              <a:rPr lang="en-US" sz="3400" cap="small" dirty="0"/>
              <a:t>Updates on ELC Strategic Planning review timeline	</a:t>
            </a:r>
            <a:r>
              <a:rPr lang="en-US" sz="3400" cap="small" dirty="0" smtClean="0"/>
              <a:t>	1:05-1:15</a:t>
            </a:r>
            <a:endParaRPr lang="en-US" sz="3400" dirty="0"/>
          </a:p>
          <a:p>
            <a:pPr lvl="1" algn="l"/>
            <a:r>
              <a:rPr lang="en-US" sz="3400" cap="small" dirty="0"/>
              <a:t>Draft by September Council Meeting</a:t>
            </a:r>
            <a:endParaRPr lang="en-US" sz="3400" dirty="0"/>
          </a:p>
          <a:p>
            <a:pPr lvl="1" algn="l"/>
            <a:r>
              <a:rPr lang="en-US" sz="3400" cap="small" dirty="0"/>
              <a:t>Full Plan by December Council Meeting</a:t>
            </a:r>
            <a:endParaRPr lang="en-US" sz="3400" dirty="0"/>
          </a:p>
          <a:p>
            <a:pPr lvl="0" algn="l"/>
            <a:r>
              <a:rPr lang="en-US" sz="3400" b="1" cap="small" dirty="0"/>
              <a:t> Focused Conversation – Long-term Outcomes</a:t>
            </a:r>
            <a:r>
              <a:rPr lang="en-US" sz="3400" cap="small" dirty="0"/>
              <a:t>		</a:t>
            </a:r>
            <a:r>
              <a:rPr lang="en-US" sz="3400" cap="small" dirty="0" smtClean="0"/>
              <a:t>1:15-1:45</a:t>
            </a:r>
            <a:endParaRPr lang="en-US" sz="3400" dirty="0"/>
          </a:p>
          <a:p>
            <a:pPr lvl="0" algn="l"/>
            <a:r>
              <a:rPr lang="en-US" sz="3400" b="1" cap="small" dirty="0"/>
              <a:t>Walk through intermediary outcomes	</a:t>
            </a:r>
            <a:r>
              <a:rPr lang="en-US" sz="3400" cap="small" dirty="0"/>
              <a:t>		</a:t>
            </a:r>
            <a:r>
              <a:rPr lang="en-US" sz="3400" cap="small" dirty="0" smtClean="0"/>
              <a:t>1:45-2:45</a:t>
            </a:r>
          </a:p>
          <a:p>
            <a:pPr lvl="0" algn="l"/>
            <a:r>
              <a:rPr lang="en-US" sz="3400" cap="small" dirty="0"/>
              <a:t/>
            </a:r>
            <a:br>
              <a:rPr lang="en-US" sz="3400" cap="small" dirty="0"/>
            </a:br>
            <a:r>
              <a:rPr lang="en-US" sz="3400" cap="small" dirty="0"/>
              <a:t>	</a:t>
            </a:r>
            <a:r>
              <a:rPr lang="en-US" sz="3400" cap="small" dirty="0" smtClean="0"/>
              <a:t>Are </a:t>
            </a:r>
            <a:r>
              <a:rPr lang="en-US" sz="3400" cap="small" dirty="0"/>
              <a:t>these the right intermediary outcomes? </a:t>
            </a:r>
            <a:endParaRPr lang="en-US" sz="3400" dirty="0"/>
          </a:p>
          <a:p>
            <a:pPr algn="l"/>
            <a:r>
              <a:rPr lang="en-US" sz="3400" cap="small" dirty="0" smtClean="0"/>
              <a:t>	Are </a:t>
            </a:r>
            <a:r>
              <a:rPr lang="en-US" sz="3400" cap="small" dirty="0"/>
              <a:t>they of the right level of significance/impact?</a:t>
            </a:r>
            <a:endParaRPr lang="en-US" sz="3400" dirty="0"/>
          </a:p>
          <a:p>
            <a:pPr algn="l"/>
            <a:r>
              <a:rPr lang="en-US" sz="3400" cap="small" dirty="0" smtClean="0"/>
              <a:t>	are </a:t>
            </a:r>
            <a:r>
              <a:rPr lang="en-US" sz="3400" cap="small" dirty="0"/>
              <a:t>all domains covered?					</a:t>
            </a:r>
            <a:endParaRPr lang="en-US" sz="3400" dirty="0"/>
          </a:p>
          <a:p>
            <a:pPr algn="l"/>
            <a:r>
              <a:rPr lang="en-US" sz="3400" cap="small" dirty="0" smtClean="0"/>
              <a:t>	Are </a:t>
            </a:r>
            <a:r>
              <a:rPr lang="en-US" sz="3400" cap="small" dirty="0"/>
              <a:t>all sectors represented?	</a:t>
            </a:r>
            <a:endParaRPr lang="en-US" sz="3400" dirty="0"/>
          </a:p>
          <a:p>
            <a:pPr algn="l"/>
            <a:r>
              <a:rPr lang="en-US" sz="3400" cap="small" dirty="0" smtClean="0"/>
              <a:t>	How </a:t>
            </a:r>
            <a:r>
              <a:rPr lang="en-US" sz="3400" cap="small" dirty="0"/>
              <a:t>many intermediary outcomes should there be?</a:t>
            </a:r>
            <a:endParaRPr lang="en-US" sz="3400" dirty="0"/>
          </a:p>
          <a:p>
            <a:pPr lvl="0" algn="l"/>
            <a:r>
              <a:rPr lang="en-US" sz="3400" b="1" cap="small" dirty="0"/>
              <a:t>Next Steps</a:t>
            </a:r>
            <a:r>
              <a:rPr lang="en-US" sz="3400" cap="small" dirty="0"/>
              <a:t>					</a:t>
            </a:r>
            <a:r>
              <a:rPr lang="en-US" sz="3400" cap="small" dirty="0" smtClean="0"/>
              <a:t>	2:45-3:00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0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33144" y="388883"/>
            <a:ext cx="7041931" cy="825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Early Learning System Dashboard:  LONG-TERM OUTCOMES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763591" y="1478596"/>
            <a:ext cx="2435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Kindergarten Readiness</a:t>
            </a:r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1481959" y="1924834"/>
            <a:ext cx="8087710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Physical, Perceptual, &amp; Motor Development: 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Childhood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Obesity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PRAMS-2)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1957" y="2344673"/>
            <a:ext cx="878139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/>
              <a:t>Social and Emotional </a:t>
            </a:r>
            <a:r>
              <a:rPr lang="en-US" sz="1600" dirty="0" smtClean="0"/>
              <a:t>Well-being:  </a:t>
            </a:r>
            <a:r>
              <a:rPr lang="en-US" sz="1600" dirty="0">
                <a:solidFill>
                  <a:srgbClr val="FF0000"/>
                </a:solidFill>
              </a:rPr>
              <a:t>OKA Interpersonal Skills </a:t>
            </a:r>
            <a:r>
              <a:rPr lang="en-US" sz="1600" dirty="0" smtClean="0"/>
              <a:t>(subscale of OKA Approaches to Learning)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1959" y="2823465"/>
            <a:ext cx="8087710" cy="786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/>
              <a:t>Approaches to </a:t>
            </a:r>
            <a:r>
              <a:rPr lang="en-US" sz="1600" dirty="0" smtClean="0"/>
              <a:t>Learning: </a:t>
            </a:r>
            <a:r>
              <a:rPr lang="en-US" sz="1600" dirty="0" smtClean="0">
                <a:solidFill>
                  <a:srgbClr val="FF0000"/>
                </a:solidFill>
              </a:rPr>
              <a:t>OKA Self-Regulation </a:t>
            </a:r>
            <a:r>
              <a:rPr lang="en-US" sz="1600" dirty="0" smtClean="0"/>
              <a:t>(subscale of OKA Approaches to Learning)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1957" y="3216906"/>
            <a:ext cx="878139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/>
              <a:t>Cognitive, Language, &amp; Literacy Development:  </a:t>
            </a:r>
            <a:r>
              <a:rPr lang="en-US" sz="1600" dirty="0">
                <a:solidFill>
                  <a:srgbClr val="FF0000"/>
                </a:solidFill>
              </a:rPr>
              <a:t>OKA </a:t>
            </a:r>
            <a:r>
              <a:rPr lang="en-US" sz="1600" dirty="0" smtClean="0">
                <a:solidFill>
                  <a:srgbClr val="FF0000"/>
                </a:solidFill>
              </a:rPr>
              <a:t>Early Math, OKA Letter Names, OKA Letter Sounds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405" y="3874996"/>
            <a:ext cx="363407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Healthy, Stable, &amp; Attached Families</a:t>
            </a:r>
            <a:endParaRPr lang="en-US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1956" y="4528641"/>
            <a:ext cx="878139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/>
              <a:t>Birth Mother/Caregiver Health:  </a:t>
            </a:r>
            <a:r>
              <a:rPr lang="en-US" sz="1600" dirty="0" smtClean="0">
                <a:solidFill>
                  <a:srgbClr val="FF0000"/>
                </a:solidFill>
              </a:rPr>
              <a:t>Low </a:t>
            </a:r>
            <a:r>
              <a:rPr lang="en-US" sz="1600" dirty="0">
                <a:solidFill>
                  <a:srgbClr val="FF0000"/>
                </a:solidFill>
              </a:rPr>
              <a:t>birthweight </a:t>
            </a:r>
            <a:r>
              <a:rPr lang="en-US" sz="1600" dirty="0"/>
              <a:t>(OHA Vital Stats</a:t>
            </a:r>
            <a:r>
              <a:rPr lang="en-US" sz="1600" dirty="0" smtClean="0"/>
              <a:t>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81955" y="4977870"/>
            <a:ext cx="878139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/>
              <a:t>Healthy Relationships:  </a:t>
            </a:r>
            <a:r>
              <a:rPr lang="en-US" sz="1600" dirty="0" smtClean="0">
                <a:solidFill>
                  <a:srgbClr val="FF0000"/>
                </a:solidFill>
              </a:rPr>
              <a:t>Child </a:t>
            </a:r>
            <a:r>
              <a:rPr lang="en-US" sz="1600" dirty="0">
                <a:solidFill>
                  <a:srgbClr val="FF0000"/>
                </a:solidFill>
              </a:rPr>
              <a:t>abuse &amp; neglect per 1000 children </a:t>
            </a:r>
            <a:r>
              <a:rPr lang="en-US" sz="1600" dirty="0"/>
              <a:t>(Child Welfare, SACWIS)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1954" y="5353357"/>
            <a:ext cx="878139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/>
              <a:t> Safe and Stable Families: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4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62" y="182881"/>
            <a:ext cx="11345147" cy="81898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u="none" strike="noStrik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PHYSICAL, PERCEPTUAL, &amp; MOTOR DEVELOPMENT</a:t>
            </a:r>
            <a:r>
              <a:rPr lang="en-US" sz="2000" b="1" i="1" u="none" strike="noStrik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b="1" i="1" u="none" strike="noStrik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002851"/>
              </p:ext>
            </p:extLst>
          </p:nvPr>
        </p:nvGraphicFramePr>
        <p:xfrm>
          <a:off x="295562" y="1339272"/>
          <a:ext cx="11345147" cy="5143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2709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72438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35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INTERMEDIATE OUTCOMES</a:t>
                      </a:r>
                      <a:r>
                        <a:rPr lang="en-US" sz="1600" u="none" strike="noStrike" dirty="0">
                          <a:effectLst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4057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Measure(s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):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Childhood obesity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69" marR="5769" marT="576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Well-child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visits:</a:t>
                      </a:r>
                      <a:r>
                        <a:rPr lang="en-US" sz="16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 sub-population (OHA) or NSCH survey.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Dental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exams: 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PRAMS-2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survey for 2 year-olds (OHA) or NCSH survey for ages 0 – 5.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Immunization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rate (combo 2):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Medicaid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sub-population for 2 year-olds (OHA). </a:t>
                      </a:r>
                    </a:p>
                    <a:p>
                      <a:pPr algn="l" fontAlgn="t"/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Preschool sub-population and elementary school full population (ODE).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 insurance coverage without interruption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(NSCH)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Developmental screenings </a:t>
                      </a:r>
                      <a:r>
                        <a:rPr lang="en-US" sz="1600" u="none" strike="sng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follow-up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(OHA). Medicaid sub-population.</a:t>
                      </a:r>
                    </a:p>
                    <a:p>
                      <a:pPr algn="l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Exclusive breastfeeding first 6 months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(PRAMS-2</a:t>
                      </a:r>
                      <a:r>
                        <a:rPr lang="en-US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NSCH)</a:t>
                      </a:r>
                    </a:p>
                    <a:p>
                      <a:pPr algn="l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Child has medical home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(PRAMS-2</a:t>
                      </a:r>
                      <a:r>
                        <a:rPr lang="en-US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NSCH): Medicaid sub-population.</a:t>
                      </a:r>
                    </a:p>
                    <a:p>
                      <a:pPr algn="l" fontAlgn="t"/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Children with medical</a:t>
                      </a:r>
                      <a:r>
                        <a:rPr lang="en-US" sz="160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health complexities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(OHA</a:t>
                      </a:r>
                      <a:r>
                        <a:rPr lang="en-US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): Medicaid sub-population.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Families have safe and accessible indoor and outdoor spaces for physical activity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(NCSH)</a:t>
                      </a:r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Access to healthy 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(PRAMS-2?)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Children in foster care receiving timely health assessment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(DHS):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 care sub-population.</a:t>
                      </a: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sng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 Gross/fine motor development at ages 1, 2 and/or 3 (ELD/OHA; ASQ)</a:t>
                      </a:r>
                      <a:r>
                        <a:rPr lang="en-US" sz="1600" u="none" strike="sng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Unfeasible</a:t>
                      </a:r>
                    </a:p>
                    <a:p>
                      <a:pPr algn="l" fontAlgn="t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sz="1600" u="none" strike="sng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visits to emergency room or urgent care (OHA).</a:t>
                      </a:r>
                      <a:r>
                        <a:rPr lang="en-US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Unfeasible.</a:t>
                      </a:r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769" marR="5769" marT="5769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84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876873"/>
              </p:ext>
            </p:extLst>
          </p:nvPr>
        </p:nvGraphicFramePr>
        <p:xfrm>
          <a:off x="295563" y="1339272"/>
          <a:ext cx="11345146" cy="4941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74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36472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35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INTERMEDIATE OUTCOMES/MEASURES </a:t>
                      </a:r>
                      <a:r>
                        <a:rPr lang="en-US" sz="1600" u="none" strike="noStrike" dirty="0">
                          <a:effectLst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4057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Measure(s)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OKA Interpersonal Skills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Children attend </a:t>
                      </a:r>
                      <a:r>
                        <a:rPr lang="en-US" sz="1600" b="0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high-quality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child </a:t>
                      </a:r>
                      <a:r>
                        <a:rPr lang="en-US" sz="1600" b="0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care/preschool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children with access to child care slot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(OSU). Also under Cognitive domain.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Families receive home visiting that is culturally and linguistically 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responsive.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Measure? Feasible?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</a:t>
                      </a: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All services for children and caregivers are 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trauma-informed/responsive.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Measure?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Evidence-based? Feasible?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•% of children developmentally on track on ASQ-SE (all domains)  at age 1, 2 and/or 3.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Unfeasible.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450377" y="352763"/>
            <a:ext cx="3413464" cy="522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mtClean="0"/>
              <a:t>Kindergarten Readiness</a:t>
            </a:r>
            <a:endParaRPr lang="en-US" sz="20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5562" y="182881"/>
            <a:ext cx="11345147" cy="81898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u="none" strike="noStrik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SOCIAL &amp; EMOTIONAL WELL-BEING</a:t>
            </a:r>
            <a:r>
              <a:rPr lang="en-US" sz="2000" b="1" i="1" u="none" strike="noStrik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b="1" i="1" u="none" strike="noStrik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2071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033908"/>
              </p:ext>
            </p:extLst>
          </p:nvPr>
        </p:nvGraphicFramePr>
        <p:xfrm>
          <a:off x="295562" y="1339272"/>
          <a:ext cx="11345147" cy="5143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74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36473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35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INTERMEDIATE </a:t>
                      </a:r>
                      <a:r>
                        <a:rPr lang="en-US" sz="1600" b="1" u="none" strike="noStrike" dirty="0">
                          <a:effectLst/>
                        </a:rPr>
                        <a:t>OUTCOMES/MEASURES </a:t>
                      </a:r>
                      <a:r>
                        <a:rPr lang="en-US" sz="1600" u="none" strike="noStrike" dirty="0">
                          <a:effectLst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405746"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Measure(s)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OKA Self-regulation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HOME Inventory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(Home Observation for Measurement of Environment; subscales: Responsivity, Acceptance, Organization, Learning Materials, Involvement, Variety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  Home visiting sub-population.</a:t>
                      </a: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Kindergarten attendance?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Influenced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many factors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Preschool or Kindergarten discipline events (removals, exclusions)?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source?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en-US" sz="16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Problem Solving and Personal Social Development (ELD/ODE; ASQ subscales).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Unfeasible.</a:t>
                      </a: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1" i="1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Merge Social-emotional Well-being and Approaches to Learning?</a:t>
                      </a:r>
                      <a:endParaRPr lang="en-US" sz="1600" b="1" i="1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450377" y="352763"/>
            <a:ext cx="3413464" cy="522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mtClean="0"/>
              <a:t>Kindergarten Readiness</a:t>
            </a:r>
            <a:endParaRPr lang="en-US" sz="20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5563" y="288215"/>
            <a:ext cx="11345147" cy="81898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t"/>
            <a:r>
              <a:rPr lang="en-US" sz="2000" b="1" i="0" u="none" strike="noStrike" dirty="0" smtClean="0">
                <a:effectLst/>
                <a:latin typeface="Calibri" panose="020F0502020204030204" pitchFamily="34" charset="0"/>
              </a:rPr>
              <a:t>APPROACHES TO LEARNING</a:t>
            </a:r>
          </a:p>
        </p:txBody>
      </p:sp>
    </p:spTree>
    <p:extLst>
      <p:ext uri="{BB962C8B-B14F-4D97-AF65-F5344CB8AC3E}">
        <p14:creationId xmlns:p14="http://schemas.microsoft.com/office/powerpoint/2010/main" val="342736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08218"/>
              </p:ext>
            </p:extLst>
          </p:nvPr>
        </p:nvGraphicFramePr>
        <p:xfrm>
          <a:off x="295562" y="1339272"/>
          <a:ext cx="11345147" cy="4941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74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36473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35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INTERMEDIATE OUTCOMES/MEASURES </a:t>
                      </a:r>
                      <a:r>
                        <a:rPr lang="en-US" sz="1600" u="none" strike="noStrike" dirty="0">
                          <a:effectLst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4057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Measure(s)</a:t>
                      </a:r>
                      <a:b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OKA Letter Names, Letter Sounds, and Early Math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HOME Inventory.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Home visiting sub-population.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Parenting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Skills Ladder.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OPEC and HFO sub-populations. Also under Healthy Relationships domain.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Frequency of reading</a:t>
                      </a:r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children.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PRAMS,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NSCH. 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Also under Healthy Relationships domain.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# of books in the home.</a:t>
                      </a:r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sources?</a:t>
                      </a:r>
                      <a:endParaRPr lang="en-US" sz="16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% of children with access to child care slot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• Percent</a:t>
                      </a:r>
                      <a:r>
                        <a:rPr lang="en-US" sz="1600" b="0" i="0" u="none" strike="sng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600" b="0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children on track for Communication (ASQ) and Problem solving (ASQ(+) at age 1, 2, 3).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Unfeasible.</a:t>
                      </a:r>
                    </a:p>
                    <a:p>
                      <a:pPr algn="l" fontAlgn="t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• ASQ-3 subscales of cognitive and language development.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Unfeasible.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450377" y="352763"/>
            <a:ext cx="3413464" cy="522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mtClean="0"/>
              <a:t>Kindergarten Readiness</a:t>
            </a:r>
            <a:endParaRPr lang="en-US" sz="20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5563" y="256410"/>
            <a:ext cx="11345147" cy="81898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t"/>
            <a:r>
              <a:rPr lang="en-US" sz="2000" b="1" i="0" u="none" strike="noStrike" dirty="0" smtClean="0">
                <a:effectLst/>
                <a:latin typeface="Calibri" panose="020F0502020204030204" pitchFamily="34" charset="0"/>
              </a:rPr>
              <a:t>COGNITIVE, LANGUAGE, &amp; LITERACY DEVELOPMENT</a:t>
            </a:r>
          </a:p>
        </p:txBody>
      </p:sp>
    </p:spTree>
    <p:extLst>
      <p:ext uri="{BB962C8B-B14F-4D97-AF65-F5344CB8AC3E}">
        <p14:creationId xmlns:p14="http://schemas.microsoft.com/office/powerpoint/2010/main" val="370565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919077"/>
              </p:ext>
            </p:extLst>
          </p:nvPr>
        </p:nvGraphicFramePr>
        <p:xfrm>
          <a:off x="295562" y="1339272"/>
          <a:ext cx="11345147" cy="5452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74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36473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69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INTERMEDIATE OUTCOMES/MEASURES </a:t>
                      </a:r>
                      <a:r>
                        <a:rPr lang="en-US" sz="1600" u="none" strike="noStrike" dirty="0">
                          <a:effectLst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64456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Measure(s)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Low birthweight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Adequate prenatal care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(OHA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Rate of preterm births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(Vital Stats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Maternal 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depression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(PRAMS).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sources?</a:t>
                      </a:r>
                    </a:p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Intimate partner violence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(PRAMS).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sources?</a:t>
                      </a: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Well-women visits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(BRFSS)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Smoking during pregnancy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(OHA, Vital Stats)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Maternal mortality rate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(OHA, Vital Stats)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Percentage of mothers with 4+ ACES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(BRFSS)</a:t>
                      </a:r>
                    </a:p>
                    <a:p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Effective contraception use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(BRFSS).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Infant mortality rate.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ultimate outcome unrelated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birthweight or early learning.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354961" y="408422"/>
            <a:ext cx="3866688" cy="522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/>
              <a:t>Healthy, Stable, &amp; Attached Families</a:t>
            </a:r>
            <a:endParaRPr lang="en-US" sz="20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5563" y="256410"/>
            <a:ext cx="11345147" cy="81898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t"/>
            <a:r>
              <a:rPr lang="en-US" sz="2000" b="1" i="0" u="none" strike="noStrike" dirty="0" smtClean="0">
                <a:effectLst/>
                <a:latin typeface="Calibri" panose="020F0502020204030204" pitchFamily="34" charset="0"/>
              </a:rPr>
              <a:t>BIRTH MOTHER/CAREGIVER HEALTH</a:t>
            </a:r>
          </a:p>
        </p:txBody>
      </p:sp>
    </p:spTree>
    <p:extLst>
      <p:ext uri="{BB962C8B-B14F-4D97-AF65-F5344CB8AC3E}">
        <p14:creationId xmlns:p14="http://schemas.microsoft.com/office/powerpoint/2010/main" val="137773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522906"/>
              </p:ext>
            </p:extLst>
          </p:nvPr>
        </p:nvGraphicFramePr>
        <p:xfrm>
          <a:off x="295562" y="1339272"/>
          <a:ext cx="11345147" cy="5447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74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36473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647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INTERMEDIATE OUTCOMES/MEASURES </a:t>
                      </a:r>
                      <a:r>
                        <a:rPr lang="en-US" sz="1600" u="none" strike="noStrike" dirty="0">
                          <a:effectLst/>
                        </a:rPr>
                        <a:t/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6445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Measure(s)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Child abuse &amp; neglect per 1000 children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Frequency of reading</a:t>
                      </a:r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children.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PRAMS, NSCH.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Parenting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Skills Ladder.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OPEC and HFO sub-populations.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Intimate partner violence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(PRAMS).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sources?</a:t>
                      </a: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Relationship Assessment Tool.</a:t>
                      </a:r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home visiting sub-population.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HOME Inventory</a:t>
                      </a:r>
                    </a:p>
                    <a:p>
                      <a:endParaRPr lang="en-US" sz="16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Access to home visiting.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source?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Caregiver reports individual, relational, and community factors that promote resilience (aka protective factors):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source?           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Children in foster care are placed with siblings/receive support to maintain strong relationships with siblings and other family members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Data source?</a:t>
                      </a:r>
                    </a:p>
                    <a:p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Basic services and resources needed, referred and accessed.</a:t>
                      </a:r>
                      <a:r>
                        <a:rPr lang="en-US" sz="1600" strike="sng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Unfeasible.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354961" y="408422"/>
            <a:ext cx="3866688" cy="522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/>
              <a:t>Healthy, Stable, &amp; Attached Families</a:t>
            </a:r>
            <a:endParaRPr lang="en-US" sz="20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5563" y="256410"/>
            <a:ext cx="11345147" cy="6743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t"/>
            <a:r>
              <a:rPr lang="en-US" sz="2000" b="1" dirty="0" smtClean="0">
                <a:latin typeface="Calibri" panose="020F0502020204030204" pitchFamily="34" charset="0"/>
              </a:rPr>
              <a:t>HEALTHY RELATIONSHIPS</a:t>
            </a:r>
            <a:endParaRPr lang="en-US" sz="2000" b="1" i="0" u="none" strike="noStrike" dirty="0" smtClean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1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176980"/>
              </p:ext>
            </p:extLst>
          </p:nvPr>
        </p:nvGraphicFramePr>
        <p:xfrm>
          <a:off x="248266" y="1023962"/>
          <a:ext cx="11345147" cy="5691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8674">
                  <a:extLst>
                    <a:ext uri="{9D8B030D-6E8A-4147-A177-3AD203B41FA5}">
                      <a16:colId xmlns:a16="http://schemas.microsoft.com/office/drawing/2014/main" val="2644449864"/>
                    </a:ext>
                  </a:extLst>
                </a:gridCol>
                <a:gridCol w="9036473">
                  <a:extLst>
                    <a:ext uri="{9D8B030D-6E8A-4147-A177-3AD203B41FA5}">
                      <a16:colId xmlns:a16="http://schemas.microsoft.com/office/drawing/2014/main" val="805722039"/>
                    </a:ext>
                  </a:extLst>
                </a:gridCol>
              </a:tblGrid>
              <a:tr h="5647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ULTIMATE OUTCOMES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INTERMEDIATE OUTCOMES/MEASURES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9" marR="5769" marT="5769" marB="0" anchor="ctr"/>
                </a:tc>
                <a:extLst>
                  <a:ext uri="{0D108BD9-81ED-4DB2-BD59-A6C34878D82A}">
                    <a16:rowId xmlns:a16="http://schemas.microsoft.com/office/drawing/2014/main" val="1462806172"/>
                  </a:ext>
                </a:extLst>
              </a:tr>
              <a:tr h="464456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Measure(s)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Child Poverty 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(Census/ACS). Influenced by many factors.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Food insecurity among children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Self-Sufficiency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Feeding America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survey)</a:t>
                      </a: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Housing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security.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Data source?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Child lives in a safe community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(NSCH)</a:t>
                      </a: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Child lives in a supportive neighborhood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(NSCH)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Parenting 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stress.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home visiting sub-population.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HOME Inventory 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 Children experience stability in child welfare placements 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•% of income spent on child care.</a:t>
                      </a:r>
                      <a:r>
                        <a:rPr lang="en-US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to ERDC sub-population.  Measure?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Family’s sense of hope 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(DHS)</a:t>
                      </a:r>
                      <a:endParaRPr 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 Employers have family friendly </a:t>
                      </a:r>
                      <a:r>
                        <a:rPr lang="en-US" sz="16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policies.</a:t>
                      </a:r>
                      <a:r>
                        <a:rPr lang="en-US" sz="1600" b="0" i="0" u="none" strike="sng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Unfeasible.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0302791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5563" y="256410"/>
            <a:ext cx="11345147" cy="56865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fontAlgn="t"/>
            <a:r>
              <a:rPr lang="en-US" sz="2000" b="1" i="0" u="none" strike="noStrike" dirty="0" smtClean="0">
                <a:effectLst/>
                <a:latin typeface="Calibri" panose="020F0502020204030204" pitchFamily="34" charset="0"/>
              </a:rPr>
              <a:t>SAFE &amp; STABLE FAMILIES</a:t>
            </a:r>
          </a:p>
        </p:txBody>
      </p:sp>
    </p:spTree>
    <p:extLst>
      <p:ext uri="{BB962C8B-B14F-4D97-AF65-F5344CB8AC3E}">
        <p14:creationId xmlns:p14="http://schemas.microsoft.com/office/powerpoint/2010/main" val="80929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261</Words>
  <Application>Microsoft Office PowerPoint</Application>
  <PresentationFormat>Widescreen</PresentationFormat>
  <Paragraphs>147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Measuring Success Committee Meeting Agenda Wednesday, September 5th, 1:00-3:00pm</vt:lpstr>
      <vt:lpstr>PowerPoint Presentation</vt:lpstr>
      <vt:lpstr> PHYSICAL, PERCEPTUAL, &amp; MOTOR DEVELOPMENT </vt:lpstr>
      <vt:lpstr> SOCIAL &amp; EMOTIONAL WELL-BEING </vt:lpstr>
      <vt:lpstr>APPROACHES TO LEARNING</vt:lpstr>
      <vt:lpstr>COGNITIVE, LANGUAGE, &amp; LITERACY DEVELOPMENT</vt:lpstr>
      <vt:lpstr>BIRTH MOTHER/CAREGIVER HEALTH</vt:lpstr>
      <vt:lpstr>HEALTHY RELATIONSHIPS</vt:lpstr>
      <vt:lpstr>SAFE &amp; STABLE FAMILIES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Success Committee Meeting Agenda Wednesday, September 5th, 1:00-3:00pm</dc:title>
  <dc:creator>GEORGE Thomas - ELD</dc:creator>
  <cp:lastModifiedBy>SANTIBANEZ Shaire - ELD</cp:lastModifiedBy>
  <cp:revision>34</cp:revision>
  <cp:lastPrinted>2018-09-05T16:49:15Z</cp:lastPrinted>
  <dcterms:created xsi:type="dcterms:W3CDTF">2018-09-04T17:27:30Z</dcterms:created>
  <dcterms:modified xsi:type="dcterms:W3CDTF">2018-09-05T19:00:50Z</dcterms:modified>
</cp:coreProperties>
</file>