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4"/>
  </p:notesMasterIdLst>
  <p:sldIdLst>
    <p:sldId id="256" r:id="rId2"/>
    <p:sldId id="258" r:id="rId3"/>
    <p:sldId id="257" r:id="rId4"/>
    <p:sldId id="259" r:id="rId5"/>
    <p:sldId id="268" r:id="rId6"/>
    <p:sldId id="260" r:id="rId7"/>
    <p:sldId id="261" r:id="rId8"/>
    <p:sldId id="265" r:id="rId9"/>
    <p:sldId id="266" r:id="rId10"/>
    <p:sldId id="267" r:id="rId11"/>
    <p:sldId id="262" r:id="rId12"/>
    <p:sldId id="264"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B5BB"/>
    <a:srgbClr val="0055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29" autoAdjust="0"/>
  </p:normalViewPr>
  <p:slideViewPr>
    <p:cSldViewPr>
      <p:cViewPr>
        <p:scale>
          <a:sx n="107" d="100"/>
          <a:sy n="107" d="100"/>
        </p:scale>
        <p:origin x="-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E00C26-8E78-4968-A33D-3891D3203149}" type="slidenum">
              <a:rPr lang="en-US"/>
              <a:pPr/>
              <a:t>‹#›</a:t>
            </a:fld>
            <a:endParaRPr lang="en-US"/>
          </a:p>
        </p:txBody>
      </p:sp>
    </p:spTree>
    <p:extLst>
      <p:ext uri="{BB962C8B-B14F-4D97-AF65-F5344CB8AC3E}">
        <p14:creationId xmlns:p14="http://schemas.microsoft.com/office/powerpoint/2010/main" val="13281705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HAmasterpage_nobackfinal_shared.jpg"/>
          <p:cNvPicPr>
            <a:picLocks noChangeAspect="1"/>
          </p:cNvPicPr>
          <p:nvPr userDrawn="1"/>
        </p:nvPicPr>
        <p:blipFill>
          <a:blip r:embed="rId2" cstate="print"/>
          <a:stretch>
            <a:fillRect/>
          </a:stretch>
        </p:blipFill>
        <p:spPr>
          <a:xfrm>
            <a:off x="2689" y="0"/>
            <a:ext cx="9138621" cy="6858000"/>
          </a:xfrm>
          <a:prstGeom prst="rect">
            <a:avLst/>
          </a:prstGeom>
        </p:spPr>
      </p:pic>
      <p:sp>
        <p:nvSpPr>
          <p:cNvPr id="6146" name="Rectangle 2"/>
          <p:cNvSpPr>
            <a:spLocks noGrp="1" noChangeArrowheads="1"/>
          </p:cNvSpPr>
          <p:nvPr>
            <p:ph type="ctrTitle"/>
          </p:nvPr>
        </p:nvSpPr>
        <p:spPr>
          <a:xfrm>
            <a:off x="685800" y="682625"/>
            <a:ext cx="7772400" cy="1470025"/>
          </a:xfrm>
        </p:spPr>
        <p:txBody>
          <a:bodyPr/>
          <a:lstStyle>
            <a:lvl1pPr algn="ctr">
              <a:defRPr/>
            </a:lvl1pPr>
          </a:lstStyle>
          <a:p>
            <a:r>
              <a:rPr lang="en-US" dirty="0"/>
              <a:t>Title</a:t>
            </a:r>
          </a:p>
        </p:txBody>
      </p:sp>
      <p:sp>
        <p:nvSpPr>
          <p:cNvPr id="6147" name="Rectangle 3"/>
          <p:cNvSpPr>
            <a:spLocks noGrp="1" noChangeArrowheads="1"/>
          </p:cNvSpPr>
          <p:nvPr>
            <p:ph type="subTitle" idx="1"/>
          </p:nvPr>
        </p:nvSpPr>
        <p:spPr>
          <a:xfrm>
            <a:off x="1371600" y="2438400"/>
            <a:ext cx="6400800" cy="1752600"/>
          </a:xfrm>
        </p:spPr>
        <p:txBody>
          <a:bodyPr/>
          <a:lstStyle>
            <a:lvl1pPr marL="0" indent="0" algn="ctr">
              <a:buFontTx/>
              <a:buNone/>
              <a:defRPr sz="1400"/>
            </a:lvl1pPr>
          </a:lstStyle>
          <a:p>
            <a:r>
              <a:rPr lang="en-US"/>
              <a:t>Click to edit Master subtitle style</a:t>
            </a:r>
          </a:p>
        </p:txBody>
      </p:sp>
      <p:sp>
        <p:nvSpPr>
          <p:cNvPr id="6153" name="Rectangle 9"/>
          <p:cNvSpPr>
            <a:spLocks noChangeArrowheads="1"/>
          </p:cNvSpPr>
          <p:nvPr/>
        </p:nvSpPr>
        <p:spPr bwMode="auto">
          <a:xfrm>
            <a:off x="3124200" y="6324600"/>
            <a:ext cx="2895600" cy="323850"/>
          </a:xfrm>
          <a:prstGeom prst="rect">
            <a:avLst/>
          </a:prstGeom>
          <a:noFill/>
          <a:ln w="9525">
            <a:noFill/>
            <a:miter lim="800000"/>
            <a:headEnd/>
            <a:tailEnd/>
          </a:ln>
          <a:effectLst/>
        </p:spPr>
        <p:txBody>
          <a:bodyPr/>
          <a:lstStyle/>
          <a:p>
            <a:pPr algn="ctr" eaLnBrk="1" hangingPunct="1"/>
            <a:endParaRPr lang="en-US" sz="1200">
              <a:solidFill>
                <a:srgbClr val="005595"/>
              </a:solidFill>
              <a:latin typeface="Arial" charset="0"/>
            </a:endParaRPr>
          </a:p>
        </p:txBody>
      </p:sp>
      <p:pic>
        <p:nvPicPr>
          <p:cNvPr id="10" name="Picture 9"/>
          <p:cNvPicPr>
            <a:picLocks noChangeAspect="1"/>
          </p:cNvPicPr>
          <p:nvPr userDrawn="1"/>
        </p:nvPicPr>
        <p:blipFill>
          <a:blip r:embed="rId3"/>
          <a:stretch>
            <a:fillRect/>
          </a:stretch>
        </p:blipFill>
        <p:spPr>
          <a:xfrm>
            <a:off x="239599" y="5021678"/>
            <a:ext cx="1323846" cy="129805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A4D164C-97E3-4077-A336-8B3BA028DF35}"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3401412-47C9-4FBE-B950-A30F096D7934}"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5B1C7C-2FE3-440E-960B-DC336E9D4EC3}"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2693C284-B4DC-451D-807D-F60D65E3CB4B}"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77962D4F-5079-4222-824C-2D2332E0DD5E}"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7B73C464-62F4-41AC-86F0-6F0305D6E9D3}"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01E5BF8-2D8D-486B-87C7-C2DCA0D61843}"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10F3097-2133-4D9E-BC2B-43985C5D995A}"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129712D-99B4-4A1B-A104-7124243888D5}"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620B12F-3AA2-41D6-BCED-9B854066AE1B}"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31" name="Picture 11" descr="Power Point Template PG 2 new sm"/>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p:spPr>
      </p:pic>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8"/>
          <p:cNvSpPr>
            <a:spLocks noGrp="1" noChangeArrowheads="1"/>
          </p:cNvSpPr>
          <p:nvPr>
            <p:ph type="sldNum" sz="quarter" idx="4"/>
          </p:nvPr>
        </p:nvSpPr>
        <p:spPr bwMode="auto">
          <a:xfrm>
            <a:off x="304800" y="65341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5595"/>
                </a:solidFill>
                <a:latin typeface="+mn-lt"/>
              </a:defRPr>
            </a:lvl1pPr>
          </a:lstStyle>
          <a:p>
            <a:fld id="{4992160A-B009-4DF0-9663-DC50E3E3959B}" type="slidenum">
              <a:rPr lang="en-US"/>
              <a:pPr/>
              <a:t>‹#›</a:t>
            </a:fld>
            <a:endParaRPr lang="en-US"/>
          </a:p>
        </p:txBody>
      </p:sp>
      <p:sp>
        <p:nvSpPr>
          <p:cNvPr id="5130" name="Rectangle 10"/>
          <p:cNvSpPr>
            <a:spLocks noGrp="1" noChangeArrowheads="1"/>
          </p:cNvSpPr>
          <p:nvPr>
            <p:ph type="ftr" sz="quarter" idx="3"/>
          </p:nvPr>
        </p:nvSpPr>
        <p:spPr bwMode="auto">
          <a:xfrm>
            <a:off x="3124200" y="65341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005595"/>
                </a:solidFill>
                <a:latin typeface="+mn-lt"/>
              </a:defRPr>
            </a:lvl1pPr>
          </a:lstStyle>
          <a:p>
            <a:endParaRPr lang="en-US"/>
          </a:p>
        </p:txBody>
      </p:sp>
      <p:sp>
        <p:nvSpPr>
          <p:cNvPr id="5132" name="Text Box 12"/>
          <p:cNvSpPr txBox="1">
            <a:spLocks noChangeArrowheads="1"/>
          </p:cNvSpPr>
          <p:nvPr userDrawn="1"/>
        </p:nvSpPr>
        <p:spPr bwMode="auto">
          <a:xfrm>
            <a:off x="304800" y="6019800"/>
            <a:ext cx="3200400" cy="493713"/>
          </a:xfrm>
          <a:prstGeom prst="rect">
            <a:avLst/>
          </a:prstGeom>
          <a:noFill/>
          <a:ln w="9525">
            <a:noFill/>
            <a:miter lim="800000"/>
            <a:headEnd/>
            <a:tailEnd/>
          </a:ln>
          <a:effectLst/>
        </p:spPr>
        <p:txBody>
          <a:bodyPr>
            <a:spAutoFit/>
          </a:bodyPr>
          <a:lstStyle/>
          <a:p>
            <a:pPr eaLnBrk="1" hangingPunct="1">
              <a:spcBef>
                <a:spcPct val="20000"/>
              </a:spcBef>
            </a:pPr>
            <a:r>
              <a:rPr lang="en-US" sz="1200" dirty="0">
                <a:solidFill>
                  <a:srgbClr val="005595"/>
                </a:solidFill>
                <a:latin typeface="Arial" charset="0"/>
              </a:rPr>
              <a:t>Place Your Logo Here - Align Center</a:t>
            </a:r>
          </a:p>
          <a:p>
            <a:pPr eaLnBrk="1" hangingPunct="1">
              <a:spcBef>
                <a:spcPct val="20000"/>
              </a:spcBef>
            </a:pPr>
            <a:endParaRPr lang="en-US" sz="1200" dirty="0">
              <a:solidFill>
                <a:srgbClr val="005595"/>
              </a:solidFill>
              <a:latin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rgbClr val="005595"/>
          </a:solidFill>
          <a:latin typeface="+mj-lt"/>
          <a:ea typeface="+mj-ea"/>
          <a:cs typeface="+mj-cs"/>
        </a:defRPr>
      </a:lvl1pPr>
      <a:lvl2pPr algn="l" rtl="0" fontAlgn="base">
        <a:spcBef>
          <a:spcPct val="0"/>
        </a:spcBef>
        <a:spcAft>
          <a:spcPct val="0"/>
        </a:spcAft>
        <a:defRPr sz="3200" b="1">
          <a:solidFill>
            <a:srgbClr val="005595"/>
          </a:solidFill>
          <a:latin typeface="Arial" charset="0"/>
        </a:defRPr>
      </a:lvl2pPr>
      <a:lvl3pPr algn="l" rtl="0" fontAlgn="base">
        <a:spcBef>
          <a:spcPct val="0"/>
        </a:spcBef>
        <a:spcAft>
          <a:spcPct val="0"/>
        </a:spcAft>
        <a:defRPr sz="3200" b="1">
          <a:solidFill>
            <a:srgbClr val="005595"/>
          </a:solidFill>
          <a:latin typeface="Arial" charset="0"/>
        </a:defRPr>
      </a:lvl3pPr>
      <a:lvl4pPr algn="l" rtl="0" fontAlgn="base">
        <a:spcBef>
          <a:spcPct val="0"/>
        </a:spcBef>
        <a:spcAft>
          <a:spcPct val="0"/>
        </a:spcAft>
        <a:defRPr sz="3200" b="1">
          <a:solidFill>
            <a:srgbClr val="005595"/>
          </a:solidFill>
          <a:latin typeface="Arial" charset="0"/>
        </a:defRPr>
      </a:lvl4pPr>
      <a:lvl5pPr algn="l" rtl="0" fontAlgn="base">
        <a:spcBef>
          <a:spcPct val="0"/>
        </a:spcBef>
        <a:spcAft>
          <a:spcPct val="0"/>
        </a:spcAft>
        <a:defRPr sz="3200" b="1">
          <a:solidFill>
            <a:srgbClr val="005595"/>
          </a:solidFill>
          <a:latin typeface="Arial" charset="0"/>
        </a:defRPr>
      </a:lvl5pPr>
      <a:lvl6pPr marL="457200" algn="l" rtl="0" fontAlgn="base">
        <a:spcBef>
          <a:spcPct val="0"/>
        </a:spcBef>
        <a:spcAft>
          <a:spcPct val="0"/>
        </a:spcAft>
        <a:defRPr sz="3200" b="1">
          <a:solidFill>
            <a:srgbClr val="005595"/>
          </a:solidFill>
          <a:latin typeface="Arial" charset="0"/>
        </a:defRPr>
      </a:lvl6pPr>
      <a:lvl7pPr marL="914400" algn="l" rtl="0" fontAlgn="base">
        <a:spcBef>
          <a:spcPct val="0"/>
        </a:spcBef>
        <a:spcAft>
          <a:spcPct val="0"/>
        </a:spcAft>
        <a:defRPr sz="3200" b="1">
          <a:solidFill>
            <a:srgbClr val="005595"/>
          </a:solidFill>
          <a:latin typeface="Arial" charset="0"/>
        </a:defRPr>
      </a:lvl7pPr>
      <a:lvl8pPr marL="1371600" algn="l" rtl="0" fontAlgn="base">
        <a:spcBef>
          <a:spcPct val="0"/>
        </a:spcBef>
        <a:spcAft>
          <a:spcPct val="0"/>
        </a:spcAft>
        <a:defRPr sz="3200" b="1">
          <a:solidFill>
            <a:srgbClr val="005595"/>
          </a:solidFill>
          <a:latin typeface="Arial" charset="0"/>
        </a:defRPr>
      </a:lvl8pPr>
      <a:lvl9pPr marL="1828800" algn="l" rtl="0" fontAlgn="base">
        <a:spcBef>
          <a:spcPct val="0"/>
        </a:spcBef>
        <a:spcAft>
          <a:spcPct val="0"/>
        </a:spcAft>
        <a:defRPr sz="3200" b="1">
          <a:solidFill>
            <a:srgbClr val="005595"/>
          </a:solidFill>
          <a:latin typeface="Arial" charset="0"/>
        </a:defRPr>
      </a:lvl9pPr>
    </p:titleStyle>
    <p:bodyStyle>
      <a:lvl1pPr marL="342900" indent="-342900" algn="l" rtl="0" fontAlgn="base">
        <a:spcBef>
          <a:spcPct val="20000"/>
        </a:spcBef>
        <a:spcAft>
          <a:spcPct val="0"/>
        </a:spcAft>
        <a:buChar char="•"/>
        <a:defRPr sz="2000">
          <a:solidFill>
            <a:srgbClr val="005595"/>
          </a:solidFill>
          <a:latin typeface="+mn-lt"/>
          <a:ea typeface="+mn-ea"/>
          <a:cs typeface="+mn-cs"/>
        </a:defRPr>
      </a:lvl1pPr>
      <a:lvl2pPr marL="742950" indent="-285750" algn="l" rtl="0" fontAlgn="base">
        <a:spcBef>
          <a:spcPct val="20000"/>
        </a:spcBef>
        <a:spcAft>
          <a:spcPct val="0"/>
        </a:spcAft>
        <a:buChar char="–"/>
        <a:defRPr>
          <a:solidFill>
            <a:srgbClr val="005595"/>
          </a:solidFill>
          <a:latin typeface="+mn-lt"/>
        </a:defRPr>
      </a:lvl2pPr>
      <a:lvl3pPr marL="1143000" indent="-228600" algn="l" rtl="0" fontAlgn="base">
        <a:spcBef>
          <a:spcPct val="20000"/>
        </a:spcBef>
        <a:spcAft>
          <a:spcPct val="0"/>
        </a:spcAft>
        <a:buChar char="•"/>
        <a:defRPr sz="1600">
          <a:solidFill>
            <a:srgbClr val="005595"/>
          </a:solidFill>
          <a:latin typeface="+mn-lt"/>
        </a:defRPr>
      </a:lvl3pPr>
      <a:lvl4pPr marL="1600200" indent="-228600" algn="l" rtl="0" fontAlgn="base">
        <a:spcBef>
          <a:spcPct val="20000"/>
        </a:spcBef>
        <a:spcAft>
          <a:spcPct val="0"/>
        </a:spcAft>
        <a:buChar char="–"/>
        <a:defRPr sz="1400">
          <a:solidFill>
            <a:srgbClr val="005595"/>
          </a:solidFill>
          <a:latin typeface="+mn-lt"/>
        </a:defRPr>
      </a:lvl4pPr>
      <a:lvl5pPr marL="2057400" indent="-228600" algn="l" rtl="0" fontAlgn="base">
        <a:spcBef>
          <a:spcPct val="20000"/>
        </a:spcBef>
        <a:spcAft>
          <a:spcPct val="0"/>
        </a:spcAft>
        <a:buChar char="»"/>
        <a:defRPr sz="1400">
          <a:solidFill>
            <a:srgbClr val="005595"/>
          </a:solidFill>
          <a:latin typeface="+mn-lt"/>
        </a:defRPr>
      </a:lvl5pPr>
      <a:lvl6pPr marL="2514600" indent="-228600" algn="l" rtl="0" fontAlgn="base">
        <a:spcBef>
          <a:spcPct val="20000"/>
        </a:spcBef>
        <a:spcAft>
          <a:spcPct val="0"/>
        </a:spcAft>
        <a:buChar char="»"/>
        <a:defRPr sz="1400">
          <a:solidFill>
            <a:srgbClr val="005595"/>
          </a:solidFill>
          <a:latin typeface="+mn-lt"/>
        </a:defRPr>
      </a:lvl6pPr>
      <a:lvl7pPr marL="2971800" indent="-228600" algn="l" rtl="0" fontAlgn="base">
        <a:spcBef>
          <a:spcPct val="20000"/>
        </a:spcBef>
        <a:spcAft>
          <a:spcPct val="0"/>
        </a:spcAft>
        <a:buChar char="»"/>
        <a:defRPr sz="1400">
          <a:solidFill>
            <a:srgbClr val="005595"/>
          </a:solidFill>
          <a:latin typeface="+mn-lt"/>
        </a:defRPr>
      </a:lvl7pPr>
      <a:lvl8pPr marL="3429000" indent="-228600" algn="l" rtl="0" fontAlgn="base">
        <a:spcBef>
          <a:spcPct val="20000"/>
        </a:spcBef>
        <a:spcAft>
          <a:spcPct val="0"/>
        </a:spcAft>
        <a:buChar char="»"/>
        <a:defRPr sz="1400">
          <a:solidFill>
            <a:srgbClr val="005595"/>
          </a:solidFill>
          <a:latin typeface="+mn-lt"/>
        </a:defRPr>
      </a:lvl8pPr>
      <a:lvl9pPr marL="3886200" indent="-228600" algn="l" rtl="0" fontAlgn="base">
        <a:spcBef>
          <a:spcPct val="20000"/>
        </a:spcBef>
        <a:spcAft>
          <a:spcPct val="0"/>
        </a:spcAft>
        <a:buChar char="»"/>
        <a:defRPr sz="1400">
          <a:solidFill>
            <a:srgbClr val="00559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ate.s.wilcox@state.or.us" TargetMode="External"/><Relationship Id="rId2" Type="http://schemas.openxmlformats.org/officeDocument/2006/relationships/hyperlink" Target="mailto:mbrooks@fightcrime.org" TargetMode="Externa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29491" y="353292"/>
            <a:ext cx="8285018" cy="1573934"/>
          </a:xfrm>
        </p:spPr>
        <p:txBody>
          <a:bodyPr/>
          <a:lstStyle/>
          <a:p>
            <a:r>
              <a:rPr lang="en-US" sz="3600" dirty="0"/>
              <a:t>SB 5507 Budget Note:</a:t>
            </a:r>
            <a:br>
              <a:rPr lang="en-US" sz="3600" dirty="0"/>
            </a:br>
            <a:r>
              <a:rPr lang="en-US" sz="3600" dirty="0"/>
              <a:t>Progress Update</a:t>
            </a:r>
          </a:p>
        </p:txBody>
      </p:sp>
      <p:sp>
        <p:nvSpPr>
          <p:cNvPr id="8195" name="Rectangle 3"/>
          <p:cNvSpPr>
            <a:spLocks noGrp="1" noChangeArrowheads="1"/>
          </p:cNvSpPr>
          <p:nvPr>
            <p:ph type="subTitle" idx="1"/>
          </p:nvPr>
        </p:nvSpPr>
        <p:spPr>
          <a:xfrm>
            <a:off x="1600200" y="2286000"/>
            <a:ext cx="6400800" cy="2971800"/>
          </a:xfrm>
        </p:spPr>
        <p:txBody>
          <a:bodyPr/>
          <a:lstStyle/>
          <a:p>
            <a:pPr eaLnBrk="1" hangingPunct="1"/>
            <a:r>
              <a:rPr lang="en-US" sz="1800" dirty="0" smtClean="0"/>
              <a:t>Martha </a:t>
            </a:r>
            <a:r>
              <a:rPr lang="en-US" sz="1800" dirty="0"/>
              <a:t>Brooks</a:t>
            </a:r>
          </a:p>
          <a:p>
            <a:pPr eaLnBrk="1" hangingPunct="1"/>
            <a:r>
              <a:rPr lang="en-US" sz="1800" dirty="0"/>
              <a:t>Oregon State Director &amp; Western States Regional Director</a:t>
            </a:r>
          </a:p>
          <a:p>
            <a:pPr eaLnBrk="1" hangingPunct="1"/>
            <a:r>
              <a:rPr lang="en-US" sz="1800" dirty="0"/>
              <a:t>Fight Crime Invest in Kids/Ready Nation</a:t>
            </a:r>
          </a:p>
          <a:p>
            <a:pPr eaLnBrk="1" hangingPunct="1"/>
            <a:r>
              <a:rPr lang="en-US" sz="1800" dirty="0" smtClean="0"/>
              <a:t>Early Learning Council Member</a:t>
            </a:r>
          </a:p>
          <a:p>
            <a:pPr eaLnBrk="1" hangingPunct="1"/>
            <a:r>
              <a:rPr lang="en-US" sz="1800" dirty="0" smtClean="0"/>
              <a:t>Best </a:t>
            </a:r>
            <a:r>
              <a:rPr lang="en-US" sz="1800" dirty="0"/>
              <a:t>Beginnings Committee, </a:t>
            </a:r>
            <a:r>
              <a:rPr lang="en-US" sz="1800" dirty="0" smtClean="0"/>
              <a:t>Chair</a:t>
            </a:r>
          </a:p>
          <a:p>
            <a:pPr eaLnBrk="1" hangingPunct="1"/>
            <a:endParaRPr lang="en-US" sz="1800" dirty="0" smtClean="0"/>
          </a:p>
          <a:p>
            <a:pPr eaLnBrk="1" hangingPunct="1"/>
            <a:r>
              <a:rPr lang="en-US" sz="1800" dirty="0"/>
              <a:t>Cate Wilcox, MPH</a:t>
            </a:r>
          </a:p>
          <a:p>
            <a:pPr eaLnBrk="1" hangingPunct="1"/>
            <a:r>
              <a:rPr lang="en-US" sz="1800" dirty="0"/>
              <a:t>Maternal &amp; Child Health Section Manager</a:t>
            </a:r>
          </a:p>
          <a:p>
            <a:pPr eaLnBrk="1" hangingPunct="1"/>
            <a:r>
              <a:rPr lang="en-US" sz="1800" dirty="0"/>
              <a:t>Oregon's Title V Director</a:t>
            </a:r>
          </a:p>
          <a:p>
            <a:pPr eaLnBrk="1" hangingPunct="1"/>
            <a:r>
              <a:rPr lang="en-US" sz="1800" dirty="0"/>
              <a:t>OHA Public Health Division</a:t>
            </a:r>
          </a:p>
          <a:p>
            <a:pPr eaLnBrk="1" hangingPunct="1"/>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768695289"/>
              </p:ext>
            </p:extLst>
          </p:nvPr>
        </p:nvGraphicFramePr>
        <p:xfrm>
          <a:off x="1151226" y="3148445"/>
          <a:ext cx="6841548" cy="2033155"/>
        </p:xfrm>
        <a:graphic>
          <a:graphicData uri="http://schemas.openxmlformats.org/drawingml/2006/table">
            <a:tbl>
              <a:tblPr firstRow="1" bandRow="1">
                <a:tableStyleId>{5C22544A-7EE6-4342-B048-85BDC9FD1C3A}</a:tableStyleId>
              </a:tblPr>
              <a:tblGrid>
                <a:gridCol w="2280516"/>
                <a:gridCol w="2280516"/>
                <a:gridCol w="2280516"/>
              </a:tblGrid>
              <a:tr h="2033155">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Entry/Screening Tool</a:t>
            </a:r>
            <a:endParaRPr lang="en-US" dirty="0"/>
          </a:p>
        </p:txBody>
      </p:sp>
      <p:sp>
        <p:nvSpPr>
          <p:cNvPr id="3" name="Content Placeholder 2"/>
          <p:cNvSpPr>
            <a:spLocks noGrp="1"/>
          </p:cNvSpPr>
          <p:nvPr>
            <p:ph idx="1"/>
          </p:nvPr>
        </p:nvSpPr>
        <p:spPr>
          <a:xfrm>
            <a:off x="457200" y="1417638"/>
            <a:ext cx="8229600" cy="4678362"/>
          </a:xfrm>
        </p:spPr>
        <p:txBody>
          <a:bodyPr/>
          <a:lstStyle/>
          <a:p>
            <a:r>
              <a:rPr lang="en-US" dirty="0"/>
              <a:t>Set the standard based on collecting </a:t>
            </a:r>
            <a:r>
              <a:rPr lang="en-US" b="1" dirty="0"/>
              <a:t>required data points </a:t>
            </a:r>
            <a:r>
              <a:rPr lang="en-US" dirty="0"/>
              <a:t>rather than requiring use of a specific tool. </a:t>
            </a:r>
          </a:p>
          <a:p>
            <a:pPr marL="0" indent="0">
              <a:buNone/>
            </a:pPr>
            <a:endParaRPr lang="en-US" dirty="0" smtClean="0"/>
          </a:p>
          <a:p>
            <a:r>
              <a:rPr lang="en-US" dirty="0" smtClean="0"/>
              <a:t>Honor tools that communities have </a:t>
            </a:r>
          </a:p>
          <a:p>
            <a:pPr marL="0" indent="0">
              <a:buNone/>
            </a:pPr>
            <a:r>
              <a:rPr lang="en-US" dirty="0" smtClean="0"/>
              <a:t>     already developed.</a:t>
            </a:r>
          </a:p>
          <a:p>
            <a:pPr marL="0" indent="0">
              <a:buNone/>
            </a:pPr>
            <a:endParaRPr lang="en-US" dirty="0" smtClean="0"/>
          </a:p>
          <a:p>
            <a:r>
              <a:rPr lang="en-US" dirty="0" smtClean="0"/>
              <a:t>Provide a state tool as a guiding tool </a:t>
            </a:r>
          </a:p>
          <a:p>
            <a:pPr marL="0" indent="0">
              <a:buNone/>
            </a:pPr>
            <a:r>
              <a:rPr lang="en-US" dirty="0" smtClean="0"/>
              <a:t>     and one communities may use or adapt.</a:t>
            </a:r>
          </a:p>
          <a:p>
            <a:pPr marL="0" indent="0">
              <a:buNone/>
            </a:pPr>
            <a:endParaRPr lang="en-US" dirty="0" smtClean="0"/>
          </a:p>
          <a:p>
            <a:r>
              <a:rPr lang="en-US" dirty="0"/>
              <a:t>Build on the home visiting entry </a:t>
            </a:r>
            <a:r>
              <a:rPr lang="en-US" dirty="0" smtClean="0"/>
              <a:t>questionnaire</a:t>
            </a:r>
          </a:p>
          <a:p>
            <a:pPr marL="0" indent="0">
              <a:buNone/>
            </a:pPr>
            <a:r>
              <a:rPr lang="en-US" dirty="0" smtClean="0"/>
              <a:t>     developed </a:t>
            </a:r>
            <a:r>
              <a:rPr lang="en-US" dirty="0"/>
              <a:t>under </a:t>
            </a:r>
            <a:r>
              <a:rPr lang="en-US" dirty="0" smtClean="0"/>
              <a:t>the MIECHV </a:t>
            </a:r>
            <a:r>
              <a:rPr lang="en-US" dirty="0"/>
              <a:t>systems work.</a:t>
            </a:r>
          </a:p>
          <a:p>
            <a:endParaRPr lang="en-US" dirty="0" smtClean="0"/>
          </a:p>
          <a:p>
            <a:r>
              <a:rPr lang="en-US" dirty="0" smtClean="0"/>
              <a:t>Ensure cultural and linguistic specificity of the tool. </a:t>
            </a:r>
          </a:p>
        </p:txBody>
      </p:sp>
      <p:sp>
        <p:nvSpPr>
          <p:cNvPr id="4" name="Slide Number Placeholder 3"/>
          <p:cNvSpPr>
            <a:spLocks noGrp="1"/>
          </p:cNvSpPr>
          <p:nvPr>
            <p:ph type="sldNum" sz="quarter" idx="10"/>
          </p:nvPr>
        </p:nvSpPr>
        <p:spPr/>
        <p:txBody>
          <a:bodyPr/>
          <a:lstStyle/>
          <a:p>
            <a:fld id="{E35B1C7C-2FE3-440E-960B-DC336E9D4EC3}" type="slidenum">
              <a:rPr lang="en-US" smtClean="0"/>
              <a:pPr/>
              <a:t>10</a:t>
            </a:fld>
            <a:endParaRPr lang="en-US"/>
          </a:p>
        </p:txBody>
      </p:sp>
      <p:pic>
        <p:nvPicPr>
          <p:cNvPr id="5" name="Picture 1" descr="IMG_125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753989" y="2509044"/>
            <a:ext cx="3327400"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508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a:xfrm>
            <a:off x="457200" y="1451850"/>
            <a:ext cx="8229600" cy="4114800"/>
          </a:xfrm>
        </p:spPr>
        <p:txBody>
          <a:bodyPr/>
          <a:lstStyle/>
          <a:p>
            <a:pPr marL="457200" lvl="1" indent="0">
              <a:buFontTx/>
              <a:buNone/>
            </a:pPr>
            <a:r>
              <a:rPr lang="en-US" sz="2000" b="1" dirty="0" smtClean="0"/>
              <a:t>November-December</a:t>
            </a:r>
            <a:r>
              <a:rPr lang="en-US" sz="2000" dirty="0" smtClean="0"/>
              <a:t>: </a:t>
            </a:r>
            <a:r>
              <a:rPr lang="en-US" sz="2000" dirty="0"/>
              <a:t>A progress update presented to both the ELC and the OHPB at their </a:t>
            </a:r>
            <a:r>
              <a:rPr lang="en-US" sz="2000" dirty="0" smtClean="0"/>
              <a:t>November/December </a:t>
            </a:r>
            <a:r>
              <a:rPr lang="en-US" sz="2000" dirty="0"/>
              <a:t>meetings.</a:t>
            </a:r>
          </a:p>
          <a:p>
            <a:pPr marL="457200" lvl="1" indent="0">
              <a:buFontTx/>
              <a:buNone/>
            </a:pPr>
            <a:endParaRPr lang="en-US" sz="2000" b="1" dirty="0"/>
          </a:p>
          <a:p>
            <a:pPr marL="457200" lvl="1" indent="0">
              <a:buFontTx/>
              <a:buNone/>
            </a:pPr>
            <a:r>
              <a:rPr lang="en-US" sz="2000" b="1" dirty="0" smtClean="0"/>
              <a:t>March</a:t>
            </a:r>
            <a:r>
              <a:rPr lang="en-US" sz="2000" dirty="0" smtClean="0"/>
              <a:t>: </a:t>
            </a:r>
            <a:r>
              <a:rPr lang="en-US" sz="2000" dirty="0"/>
              <a:t>A draft report will be presented to both bodies for consideration/ approval</a:t>
            </a:r>
            <a:r>
              <a:rPr lang="en-US" sz="2000" dirty="0" smtClean="0"/>
              <a:t>.</a:t>
            </a:r>
          </a:p>
          <a:p>
            <a:pPr marL="457200" lvl="1" indent="0">
              <a:buFontTx/>
              <a:buNone/>
            </a:pPr>
            <a:endParaRPr lang="en-US" sz="2000" dirty="0"/>
          </a:p>
          <a:p>
            <a:pPr marL="457200" lvl="1" indent="0">
              <a:buNone/>
            </a:pPr>
            <a:r>
              <a:rPr lang="en-US" sz="2000" b="1" dirty="0"/>
              <a:t>March-June</a:t>
            </a:r>
            <a:r>
              <a:rPr lang="en-US" sz="2000" dirty="0"/>
              <a:t>: Finalize the recommendations into requirements and develop the implementation plan</a:t>
            </a:r>
            <a:r>
              <a:rPr lang="en-US" sz="2000" dirty="0" smtClean="0"/>
              <a:t>.</a:t>
            </a:r>
          </a:p>
          <a:p>
            <a:pPr marL="457200" lvl="1" indent="0">
              <a:buNone/>
            </a:pPr>
            <a:endParaRPr lang="en-US" sz="2000" dirty="0"/>
          </a:p>
          <a:p>
            <a:pPr marL="457200" lvl="1" indent="0">
              <a:buFontTx/>
              <a:buNone/>
            </a:pPr>
            <a:r>
              <a:rPr lang="en-US" sz="2000" b="1" dirty="0"/>
              <a:t>July 1, 2016</a:t>
            </a:r>
            <a:r>
              <a:rPr lang="en-US" sz="2000" dirty="0"/>
              <a:t>: Recommendations effective; begin implementation of the </a:t>
            </a:r>
            <a:r>
              <a:rPr lang="en-US" sz="2000" dirty="0" smtClean="0"/>
              <a:t>plan.</a:t>
            </a:r>
          </a:p>
          <a:p>
            <a:pPr marL="457200" lvl="1" indent="0">
              <a:buFontTx/>
              <a:buNone/>
            </a:pPr>
            <a:endParaRPr lang="en-US" sz="2000" dirty="0"/>
          </a:p>
          <a:p>
            <a:pPr marL="457200" lvl="1" indent="0">
              <a:buFontTx/>
              <a:buNone/>
            </a:pPr>
            <a:r>
              <a:rPr lang="en-US" sz="2000" b="1" dirty="0" smtClean="0"/>
              <a:t>September: </a:t>
            </a:r>
            <a:r>
              <a:rPr lang="en-US" sz="2000" dirty="0"/>
              <a:t>ELD and OHA Leadership to report progress to the Legislature.</a:t>
            </a:r>
            <a:endParaRPr lang="en-US" sz="2000" b="1" dirty="0"/>
          </a:p>
          <a:p>
            <a:pPr marL="457200" lvl="1" indent="0">
              <a:buFontTx/>
              <a:buNone/>
            </a:pPr>
            <a:endParaRPr lang="en-US" sz="2000" b="1" dirty="0"/>
          </a:p>
          <a:p>
            <a:pPr marL="457200" lvl="1" indent="0">
              <a:buFontTx/>
              <a:buNone/>
            </a:pPr>
            <a:endParaRPr lang="en-US" sz="2000" b="1" dirty="0"/>
          </a:p>
          <a:p>
            <a:pPr marL="457200" lvl="1" indent="0">
              <a:buFontTx/>
              <a:buNone/>
            </a:pPr>
            <a:endParaRPr lang="en-US" sz="2000" dirty="0"/>
          </a:p>
          <a:p>
            <a:pPr marL="0" indent="0">
              <a:buNone/>
            </a:pPr>
            <a:endParaRPr lang="en-US"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11</a:t>
            </a:fld>
            <a:endParaRPr lang="en-US"/>
          </a:p>
        </p:txBody>
      </p:sp>
    </p:spTree>
    <p:extLst>
      <p:ext uri="{BB962C8B-B14F-4D97-AF65-F5344CB8AC3E}">
        <p14:creationId xmlns:p14="http://schemas.microsoft.com/office/powerpoint/2010/main" val="3320402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29491" y="353292"/>
            <a:ext cx="8285018" cy="1573934"/>
          </a:xfrm>
        </p:spPr>
        <p:txBody>
          <a:bodyPr/>
          <a:lstStyle/>
          <a:p>
            <a:pPr algn="l"/>
            <a:r>
              <a:rPr lang="en-US" sz="3600" dirty="0"/>
              <a:t>Thank you…questions? </a:t>
            </a:r>
          </a:p>
        </p:txBody>
      </p:sp>
      <p:sp>
        <p:nvSpPr>
          <p:cNvPr id="8195" name="Rectangle 3"/>
          <p:cNvSpPr>
            <a:spLocks noGrp="1" noChangeArrowheads="1"/>
          </p:cNvSpPr>
          <p:nvPr>
            <p:ph type="subTitle" idx="1"/>
          </p:nvPr>
        </p:nvSpPr>
        <p:spPr>
          <a:xfrm>
            <a:off x="762000" y="1927226"/>
            <a:ext cx="7391400" cy="2971800"/>
          </a:xfrm>
        </p:spPr>
        <p:txBody>
          <a:bodyPr/>
          <a:lstStyle/>
          <a:p>
            <a:endParaRPr lang="en-US" sz="1800" dirty="0" smtClean="0"/>
          </a:p>
          <a:p>
            <a:r>
              <a:rPr lang="en-US" sz="1800" dirty="0" smtClean="0"/>
              <a:t>Martha </a:t>
            </a:r>
            <a:r>
              <a:rPr lang="en-US" sz="1800" dirty="0"/>
              <a:t>Brooks</a:t>
            </a:r>
            <a:br>
              <a:rPr lang="en-US" sz="1800" dirty="0"/>
            </a:br>
            <a:r>
              <a:rPr lang="en-US" sz="1800" dirty="0"/>
              <a:t>Oregon State Director &amp; Western States Regional Director</a:t>
            </a:r>
          </a:p>
          <a:p>
            <a:r>
              <a:rPr lang="en-US" sz="1800" dirty="0"/>
              <a:t>Fight Crime Invest in Kids/Ready </a:t>
            </a:r>
            <a:r>
              <a:rPr lang="en-US" sz="1800" dirty="0" smtClean="0"/>
              <a:t>Nation</a:t>
            </a:r>
          </a:p>
          <a:p>
            <a:r>
              <a:rPr lang="en-US" sz="1800" dirty="0" smtClean="0"/>
              <a:t>Early Learning Council Member</a:t>
            </a:r>
            <a:r>
              <a:rPr lang="en-US" sz="1800" dirty="0"/>
              <a:t/>
            </a:r>
            <a:br>
              <a:rPr lang="en-US" sz="1800" dirty="0"/>
            </a:br>
            <a:r>
              <a:rPr lang="en-US" sz="1800" dirty="0"/>
              <a:t>503-649-2068</a:t>
            </a:r>
            <a:br>
              <a:rPr lang="en-US" sz="1800" dirty="0"/>
            </a:br>
            <a:r>
              <a:rPr lang="en-US" sz="1800" u="sng" dirty="0">
                <a:hlinkClick r:id="rId2"/>
              </a:rPr>
              <a:t>mbrooks@fightcrime.org</a:t>
            </a:r>
            <a:endParaRPr lang="en-US" sz="1800" dirty="0"/>
          </a:p>
          <a:p>
            <a:endParaRPr lang="en-US" sz="1800" dirty="0" smtClean="0"/>
          </a:p>
          <a:p>
            <a:r>
              <a:rPr lang="en-US" sz="1800" dirty="0" smtClean="0"/>
              <a:t>Cate </a:t>
            </a:r>
            <a:r>
              <a:rPr lang="en-US" sz="1800" dirty="0"/>
              <a:t>Wilcox, MPH</a:t>
            </a:r>
          </a:p>
          <a:p>
            <a:r>
              <a:rPr lang="en-US" sz="1800" dirty="0"/>
              <a:t>Maternal &amp; Child Health Section </a:t>
            </a:r>
            <a:r>
              <a:rPr lang="en-US" sz="1800" dirty="0" err="1"/>
              <a:t>Mgr</a:t>
            </a:r>
            <a:r>
              <a:rPr lang="en-US" sz="1800" dirty="0"/>
              <a:t> </a:t>
            </a:r>
          </a:p>
          <a:p>
            <a:r>
              <a:rPr lang="en-US" sz="1800" dirty="0"/>
              <a:t>Oregon's Title V Director</a:t>
            </a:r>
          </a:p>
          <a:p>
            <a:r>
              <a:rPr lang="en-US" sz="1800" dirty="0"/>
              <a:t>OHA Public Health Division</a:t>
            </a:r>
          </a:p>
          <a:p>
            <a:r>
              <a:rPr lang="en-US" sz="1800" dirty="0"/>
              <a:t>971.673.0299</a:t>
            </a:r>
          </a:p>
          <a:p>
            <a:r>
              <a:rPr lang="en-US" sz="1800" u="sng" dirty="0">
                <a:hlinkClick r:id="rId3"/>
              </a:rPr>
              <a:t>cate.s.wilcox@state.or.us</a:t>
            </a:r>
            <a:endParaRPr lang="en-US" sz="1800" dirty="0"/>
          </a:p>
          <a:p>
            <a:pPr eaLnBrk="1" hangingPunct="1"/>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771436386"/>
              </p:ext>
            </p:extLst>
          </p:nvPr>
        </p:nvGraphicFramePr>
        <p:xfrm>
          <a:off x="1138335" y="3079103"/>
          <a:ext cx="4348065" cy="2102498"/>
        </p:xfrm>
        <a:graphic>
          <a:graphicData uri="http://schemas.openxmlformats.org/drawingml/2006/table">
            <a:tbl>
              <a:tblPr firstRow="1" bandRow="1">
                <a:tableStyleId>{5C22544A-7EE6-4342-B048-85BDC9FD1C3A}</a:tableStyleId>
              </a:tblPr>
              <a:tblGrid>
                <a:gridCol w="1449355"/>
                <a:gridCol w="1449355"/>
                <a:gridCol w="1449355"/>
              </a:tblGrid>
              <a:tr h="2102498">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5" name="Picture 3" descr="2687548-174696-group-of-kids-playing-with-constructo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85609" y="533400"/>
            <a:ext cx="24003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1298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SB 5507 Budget Note</a:t>
            </a:r>
          </a:p>
        </p:txBody>
      </p:sp>
      <p:sp>
        <p:nvSpPr>
          <p:cNvPr id="3" name="Content Placeholder 2"/>
          <p:cNvSpPr>
            <a:spLocks noGrp="1"/>
          </p:cNvSpPr>
          <p:nvPr>
            <p:ph idx="1"/>
          </p:nvPr>
        </p:nvSpPr>
        <p:spPr>
          <a:xfrm>
            <a:off x="457200" y="1219200"/>
            <a:ext cx="8229600" cy="5029200"/>
          </a:xfrm>
        </p:spPr>
        <p:txBody>
          <a:bodyPr/>
          <a:lstStyle/>
          <a:p>
            <a:pPr marL="0" indent="0">
              <a:buFontTx/>
              <a:buNone/>
            </a:pPr>
            <a:r>
              <a:rPr lang="en-US" sz="1800" dirty="0"/>
              <a:t>“Given the expanded Healthy Families Oregon home visiting funding added to the Early Learning Division’s budget, the Early Learning Division and the Oregon Health Authority are instructed to: </a:t>
            </a:r>
          </a:p>
          <a:p>
            <a:pPr lvl="1"/>
            <a:r>
              <a:rPr lang="en-US" dirty="0"/>
              <a:t>Develop a set of </a:t>
            </a:r>
            <a:r>
              <a:rPr lang="en-US" b="1" dirty="0">
                <a:solidFill>
                  <a:srgbClr val="C00000"/>
                </a:solidFill>
              </a:rPr>
              <a:t>outcome metrics </a:t>
            </a:r>
            <a:r>
              <a:rPr lang="en-US" dirty="0"/>
              <a:t>connected to evidence of impact for consideration by the Early Learning Council and the Oregon Health Policy Board that any home based service that receives state dollars must meet in order to continue to receive state funds, effective July 1, 2016;</a:t>
            </a:r>
          </a:p>
          <a:p>
            <a:pPr lvl="1"/>
            <a:r>
              <a:rPr lang="en-US" dirty="0"/>
              <a:t>Develop a plan and timeline for integrating the state’s </a:t>
            </a:r>
            <a:r>
              <a:rPr lang="en-US" b="1" dirty="0">
                <a:solidFill>
                  <a:srgbClr val="C00000"/>
                </a:solidFill>
              </a:rPr>
              <a:t>professional development system </a:t>
            </a:r>
            <a:r>
              <a:rPr lang="en-US" dirty="0"/>
              <a:t>for early learning providers with the emerging professional development system for home visitors; and</a:t>
            </a:r>
          </a:p>
          <a:p>
            <a:pPr lvl="1"/>
            <a:r>
              <a:rPr lang="en-US" dirty="0"/>
              <a:t>Develop a </a:t>
            </a:r>
            <a:r>
              <a:rPr lang="en-US" b="1" dirty="0">
                <a:solidFill>
                  <a:srgbClr val="C00000"/>
                </a:solidFill>
              </a:rPr>
              <a:t>common program agnostic screening tool </a:t>
            </a:r>
            <a:r>
              <a:rPr lang="en-US" dirty="0"/>
              <a:t>to identify potential parent/child risk factors and intake form for families who are eligible for home visiting services and require implementation by state funded home visiting programs by July 1, 2016.</a:t>
            </a:r>
          </a:p>
          <a:p>
            <a:pPr marL="0" indent="0">
              <a:buFontTx/>
              <a:buNone/>
            </a:pPr>
            <a:r>
              <a:rPr lang="en-US" sz="1800" dirty="0"/>
              <a:t>The Early Learning Division and the Oregon Health Authority shall report on progress to the appropriate legislative committee.”</a:t>
            </a:r>
          </a:p>
          <a:p>
            <a:pPr marL="0" indent="0">
              <a:buNone/>
            </a:pPr>
            <a:endParaRPr lang="en-US"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2</a:t>
            </a:fld>
            <a:endParaRPr lang="en-US"/>
          </a:p>
        </p:txBody>
      </p:sp>
    </p:spTree>
    <p:extLst>
      <p:ext uri="{BB962C8B-B14F-4D97-AF65-F5344CB8AC3E}">
        <p14:creationId xmlns:p14="http://schemas.microsoft.com/office/powerpoint/2010/main" val="1788923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048915-2E7B-4321-8015-D8B6B8CEB992}" type="slidenum">
              <a:rPr lang="en-US"/>
              <a:pPr/>
              <a:t>3</a:t>
            </a:fld>
            <a:endParaRPr lang="en-US"/>
          </a:p>
        </p:txBody>
      </p:sp>
      <p:sp>
        <p:nvSpPr>
          <p:cNvPr id="9218" name="Rectangle 2"/>
          <p:cNvSpPr>
            <a:spLocks noGrp="1" noChangeArrowheads="1"/>
          </p:cNvSpPr>
          <p:nvPr>
            <p:ph type="title"/>
          </p:nvPr>
        </p:nvSpPr>
        <p:spPr/>
        <p:txBody>
          <a:bodyPr/>
          <a:lstStyle/>
          <a:p>
            <a:r>
              <a:rPr lang="en-US" dirty="0"/>
              <a:t>Budget Note Intent</a:t>
            </a:r>
          </a:p>
        </p:txBody>
      </p:sp>
      <p:sp>
        <p:nvSpPr>
          <p:cNvPr id="9219" name="Rectangle 3"/>
          <p:cNvSpPr>
            <a:spLocks noGrp="1" noChangeArrowheads="1"/>
          </p:cNvSpPr>
          <p:nvPr>
            <p:ph type="body" idx="1"/>
          </p:nvPr>
        </p:nvSpPr>
        <p:spPr>
          <a:xfrm>
            <a:off x="457200" y="1676400"/>
            <a:ext cx="8229600" cy="4114800"/>
          </a:xfrm>
        </p:spPr>
        <p:txBody>
          <a:bodyPr/>
          <a:lstStyle/>
          <a:p>
            <a:pPr>
              <a:defRPr/>
            </a:pPr>
            <a:r>
              <a:rPr lang="en-US" dirty="0"/>
              <a:t>To ensure home visiting and early learning program success in reaching children and families in need of services through integrated early learning, health transformation and home visiting systems.</a:t>
            </a:r>
          </a:p>
          <a:p>
            <a:pPr>
              <a:defRPr/>
            </a:pPr>
            <a:endParaRPr lang="en-US" dirty="0"/>
          </a:p>
          <a:p>
            <a:pPr>
              <a:defRPr/>
            </a:pPr>
            <a:r>
              <a:rPr lang="en-US" dirty="0"/>
              <a:t>Budget note was developed out of conversations between ELD and OHA leadership on how best to integrate home visiting within early learning and health system transformation.</a:t>
            </a:r>
          </a:p>
          <a:p>
            <a:pPr marL="0" indent="0">
              <a:buFontTx/>
              <a:buNone/>
              <a:defRPr/>
            </a:pPr>
            <a:endParaRPr lang="en-US" dirty="0"/>
          </a:p>
        </p:txBody>
      </p:sp>
      <p:pic>
        <p:nvPicPr>
          <p:cNvPr id="2050" name="Picture 2" descr="Inline 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763529"/>
            <a:ext cx="1981200" cy="2468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a:t>Accomplishing the Task</a:t>
            </a:r>
          </a:p>
        </p:txBody>
      </p:sp>
      <p:sp>
        <p:nvSpPr>
          <p:cNvPr id="3" name="Content Placeholder 2"/>
          <p:cNvSpPr>
            <a:spLocks noGrp="1"/>
          </p:cNvSpPr>
          <p:nvPr>
            <p:ph idx="1"/>
          </p:nvPr>
        </p:nvSpPr>
        <p:spPr>
          <a:xfrm>
            <a:off x="457200" y="1295400"/>
            <a:ext cx="8229600" cy="4419600"/>
          </a:xfrm>
        </p:spPr>
        <p:txBody>
          <a:bodyPr/>
          <a:lstStyle/>
          <a:p>
            <a:pPr>
              <a:defRPr/>
            </a:pPr>
            <a:r>
              <a:rPr lang="en-US" dirty="0"/>
              <a:t>The Early Learning Council Best Beginnings Committee has been charged with developing the recommendations. </a:t>
            </a:r>
          </a:p>
          <a:p>
            <a:pPr marL="0" indent="0">
              <a:buFontTx/>
              <a:buNone/>
              <a:defRPr/>
            </a:pPr>
            <a:endParaRPr lang="en-US" dirty="0"/>
          </a:p>
          <a:p>
            <a:pPr>
              <a:defRPr/>
            </a:pPr>
            <a:r>
              <a:rPr lang="en-US" dirty="0"/>
              <a:t>Staff from the Early Learning Division and the OHA Public Health Division are facilitating this process. </a:t>
            </a:r>
          </a:p>
          <a:p>
            <a:pPr marL="0" indent="0">
              <a:buFontTx/>
              <a:buNone/>
              <a:defRPr/>
            </a:pPr>
            <a:endParaRPr lang="en-US" dirty="0"/>
          </a:p>
          <a:p>
            <a:pPr>
              <a:defRPr/>
            </a:pPr>
            <a:r>
              <a:rPr lang="en-US" dirty="0"/>
              <a:t>Subject matter expertise includes ELD, OHA, DHS, and OSU Family and Community Health with technical assistance from Zero to Three National Center for Infants, Toddlers and Families.</a:t>
            </a:r>
          </a:p>
          <a:p>
            <a:endParaRPr lang="en-US"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4</a:t>
            </a:fld>
            <a:endParaRPr lang="en-US"/>
          </a:p>
        </p:txBody>
      </p:sp>
      <p:pic>
        <p:nvPicPr>
          <p:cNvPr id="6" name="Picture 3" descr="line_of_kids_5.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4648200"/>
            <a:ext cx="594360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6054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Note Workgroup</a:t>
            </a:r>
            <a:endParaRPr lang="en-US" dirty="0"/>
          </a:p>
        </p:txBody>
      </p:sp>
      <p:sp>
        <p:nvSpPr>
          <p:cNvPr id="3" name="Content Placeholder 2"/>
          <p:cNvSpPr>
            <a:spLocks noGrp="1"/>
          </p:cNvSpPr>
          <p:nvPr>
            <p:ph idx="1"/>
          </p:nvPr>
        </p:nvSpPr>
        <p:spPr>
          <a:xfrm>
            <a:off x="457200" y="1417638"/>
            <a:ext cx="8229600" cy="4525962"/>
          </a:xfrm>
        </p:spPr>
        <p:txBody>
          <a:bodyPr/>
          <a:lstStyle/>
          <a:p>
            <a:r>
              <a:rPr lang="en-US" sz="1600" dirty="0"/>
              <a:t>Martha Brooks - Chair</a:t>
            </a:r>
          </a:p>
          <a:p>
            <a:r>
              <a:rPr lang="en-US" sz="1600" dirty="0" smtClean="0"/>
              <a:t>Benjamin Hazelton (OHA)</a:t>
            </a:r>
            <a:endParaRPr lang="en-US" sz="1600" dirty="0"/>
          </a:p>
          <a:p>
            <a:r>
              <a:rPr lang="en-US" sz="1600" dirty="0"/>
              <a:t>Beth </a:t>
            </a:r>
            <a:r>
              <a:rPr lang="en-US" sz="1600" dirty="0" smtClean="0"/>
              <a:t>Green (Committee member)</a:t>
            </a:r>
            <a:endParaRPr lang="en-US" sz="1600" dirty="0"/>
          </a:p>
          <a:p>
            <a:r>
              <a:rPr lang="en-US" sz="1600" dirty="0"/>
              <a:t>Cate </a:t>
            </a:r>
            <a:r>
              <a:rPr lang="en-US" sz="1600" dirty="0" smtClean="0"/>
              <a:t>Wilcox (OHA)</a:t>
            </a:r>
          </a:p>
          <a:p>
            <a:r>
              <a:rPr lang="en-US" sz="1600" dirty="0" err="1" smtClean="0"/>
              <a:t>Donalda</a:t>
            </a:r>
            <a:r>
              <a:rPr lang="en-US" sz="1600" dirty="0" smtClean="0"/>
              <a:t> Dodson (Committee member)</a:t>
            </a:r>
            <a:endParaRPr lang="en-US" sz="1600" dirty="0"/>
          </a:p>
          <a:p>
            <a:r>
              <a:rPr lang="en-US" sz="1600" dirty="0"/>
              <a:t>Erin </a:t>
            </a:r>
            <a:r>
              <a:rPr lang="en-US" sz="1600" dirty="0" err="1" smtClean="0"/>
              <a:t>Deahn</a:t>
            </a:r>
            <a:r>
              <a:rPr lang="en-US" sz="1600" dirty="0" smtClean="0"/>
              <a:t> (ELD)</a:t>
            </a:r>
            <a:endParaRPr lang="en-US" sz="1600" dirty="0"/>
          </a:p>
          <a:p>
            <a:r>
              <a:rPr lang="en-US" sz="1600" dirty="0"/>
              <a:t>James </a:t>
            </a:r>
            <a:r>
              <a:rPr lang="en-US" sz="1600" dirty="0" err="1" smtClean="0"/>
              <a:t>Barta</a:t>
            </a:r>
            <a:r>
              <a:rPr lang="en-US" sz="1600" dirty="0" smtClean="0"/>
              <a:t> (Committee member)</a:t>
            </a:r>
            <a:endParaRPr lang="en-US" sz="1600" dirty="0"/>
          </a:p>
          <a:p>
            <a:r>
              <a:rPr lang="en-US" sz="1600" dirty="0"/>
              <a:t>Jason Walling - Rep by Stacy </a:t>
            </a:r>
            <a:r>
              <a:rPr lang="en-US" sz="1600" dirty="0" smtClean="0"/>
              <a:t>Lake (DHS)</a:t>
            </a:r>
            <a:endParaRPr lang="en-US" sz="1600" dirty="0"/>
          </a:p>
          <a:p>
            <a:r>
              <a:rPr lang="en-US" sz="1600" dirty="0"/>
              <a:t>Jamie </a:t>
            </a:r>
            <a:r>
              <a:rPr lang="en-US" sz="1600" dirty="0" err="1" smtClean="0"/>
              <a:t>Colvard</a:t>
            </a:r>
            <a:r>
              <a:rPr lang="en-US" sz="1600" dirty="0" smtClean="0"/>
              <a:t> (Zero-Three Technical Asst.)</a:t>
            </a:r>
          </a:p>
          <a:p>
            <a:r>
              <a:rPr lang="en-US" sz="1600" dirty="0"/>
              <a:t>Janet </a:t>
            </a:r>
            <a:r>
              <a:rPr lang="en-US" sz="1600" dirty="0" smtClean="0"/>
              <a:t>Dougherty-Smith (Committee member)</a:t>
            </a:r>
            <a:endParaRPr lang="en-US" sz="1600" dirty="0"/>
          </a:p>
          <a:p>
            <a:r>
              <a:rPr lang="en-US" sz="1600" dirty="0"/>
              <a:t>Kim </a:t>
            </a:r>
            <a:r>
              <a:rPr lang="en-US" sz="1600" dirty="0" err="1"/>
              <a:t>Fredlund</a:t>
            </a:r>
            <a:r>
              <a:rPr lang="en-US" sz="1600" dirty="0"/>
              <a:t> - Rep by Lawrence </a:t>
            </a:r>
            <a:r>
              <a:rPr lang="en-US" sz="1600" dirty="0" smtClean="0"/>
              <a:t>Piper (DHS)</a:t>
            </a:r>
            <a:endParaRPr lang="en-US" sz="1600" dirty="0"/>
          </a:p>
          <a:p>
            <a:r>
              <a:rPr lang="en-US" sz="1600" dirty="0" err="1"/>
              <a:t>Lari</a:t>
            </a:r>
            <a:r>
              <a:rPr lang="en-US" sz="1600" dirty="0"/>
              <a:t> </a:t>
            </a:r>
            <a:r>
              <a:rPr lang="en-US" sz="1600" dirty="0" smtClean="0"/>
              <a:t>Peterson (OHA)</a:t>
            </a:r>
          </a:p>
          <a:p>
            <a:r>
              <a:rPr lang="en-US" sz="1600" dirty="0" smtClean="0"/>
              <a:t>Lisa </a:t>
            </a:r>
            <a:r>
              <a:rPr lang="en-US" sz="1600" dirty="0" err="1" smtClean="0"/>
              <a:t>Pinheiro</a:t>
            </a:r>
            <a:r>
              <a:rPr lang="en-US" sz="1600" dirty="0" smtClean="0"/>
              <a:t> (ELD)</a:t>
            </a:r>
            <a:endParaRPr lang="en-US" sz="1600" dirty="0"/>
          </a:p>
          <a:p>
            <a:r>
              <a:rPr lang="en-US" sz="1600" dirty="0"/>
              <a:t>Marguerite </a:t>
            </a:r>
            <a:r>
              <a:rPr lang="en-US" sz="1600" dirty="0" err="1"/>
              <a:t>Kenagy</a:t>
            </a:r>
            <a:r>
              <a:rPr lang="en-US" sz="1600" dirty="0"/>
              <a:t> </a:t>
            </a:r>
            <a:r>
              <a:rPr lang="en-US" sz="1600" dirty="0" smtClean="0"/>
              <a:t> (Committee member)</a:t>
            </a:r>
          </a:p>
          <a:p>
            <a:r>
              <a:rPr lang="en-US" sz="1600" dirty="0" err="1" smtClean="0"/>
              <a:t>Nakeshia</a:t>
            </a:r>
            <a:r>
              <a:rPr lang="en-US" sz="1600" dirty="0" smtClean="0"/>
              <a:t> Knight-Coyle (ELD)</a:t>
            </a:r>
            <a:endParaRPr lang="en-US" sz="1600"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5</a:t>
            </a:fld>
            <a:endParaRPr lang="en-US"/>
          </a:p>
        </p:txBody>
      </p:sp>
      <p:pic>
        <p:nvPicPr>
          <p:cNvPr id="5" name="Picture 3" descr="7.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905000"/>
            <a:ext cx="2895600" cy="296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5118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for Recommendations</a:t>
            </a:r>
          </a:p>
        </p:txBody>
      </p:sp>
      <p:sp>
        <p:nvSpPr>
          <p:cNvPr id="3" name="Content Placeholder 2"/>
          <p:cNvSpPr>
            <a:spLocks noGrp="1"/>
          </p:cNvSpPr>
          <p:nvPr>
            <p:ph idx="1"/>
          </p:nvPr>
        </p:nvSpPr>
        <p:spPr/>
        <p:txBody>
          <a:bodyPr/>
          <a:lstStyle/>
          <a:p>
            <a:r>
              <a:rPr lang="en-US" dirty="0"/>
              <a:t>The Maternal, Infant and Early Childhood Home Visiting (MIECHV) Program—DHHS HRSA federal grants to support home visiting services and systems development</a:t>
            </a:r>
          </a:p>
          <a:p>
            <a:pPr lvl="1"/>
            <a:r>
              <a:rPr lang="en-US" dirty="0"/>
              <a:t>Developed a draft Home Visiting Entry </a:t>
            </a:r>
            <a:r>
              <a:rPr lang="en-US" dirty="0" smtClean="0"/>
              <a:t>Questionnaire with </a:t>
            </a:r>
            <a:r>
              <a:rPr lang="en-US" dirty="0"/>
              <a:t>input from multiple home visiting programs</a:t>
            </a:r>
          </a:p>
          <a:p>
            <a:pPr lvl="1"/>
            <a:r>
              <a:rPr lang="en-US" dirty="0"/>
              <a:t>Developed The Oregon Home Visiting Core Competencies with input from multiple early childhood professionals</a:t>
            </a:r>
            <a:r>
              <a:rPr lang="en-US" dirty="0" smtClean="0"/>
              <a:t>.</a:t>
            </a:r>
          </a:p>
          <a:p>
            <a:pPr lvl="1"/>
            <a:r>
              <a:rPr lang="en-US" dirty="0" smtClean="0"/>
              <a:t>Developing the home visiting data system: Tracking Home visiting Effectiveness for Oregon (THEO)</a:t>
            </a:r>
            <a:endParaRPr lang="en-US" dirty="0"/>
          </a:p>
          <a:p>
            <a:pPr lvl="1"/>
            <a:endParaRPr lang="en-US" dirty="0"/>
          </a:p>
          <a:p>
            <a:r>
              <a:rPr lang="en-US" dirty="0"/>
              <a:t>The Child and Family Well-being Measures Workgroup Final Report and Recommendations</a:t>
            </a:r>
          </a:p>
          <a:p>
            <a:pPr lvl="1"/>
            <a:r>
              <a:rPr lang="en-US" dirty="0"/>
              <a:t>Library of 67 measures</a:t>
            </a:r>
          </a:p>
          <a:p>
            <a:pPr lvl="1"/>
            <a:r>
              <a:rPr lang="en-US" dirty="0"/>
              <a:t>Developed by a broad group of experts across multiple domains</a:t>
            </a:r>
          </a:p>
        </p:txBody>
      </p:sp>
      <p:sp>
        <p:nvSpPr>
          <p:cNvPr id="4" name="Slide Number Placeholder 3"/>
          <p:cNvSpPr>
            <a:spLocks noGrp="1"/>
          </p:cNvSpPr>
          <p:nvPr>
            <p:ph type="sldNum" sz="quarter" idx="10"/>
          </p:nvPr>
        </p:nvSpPr>
        <p:spPr/>
        <p:txBody>
          <a:bodyPr/>
          <a:lstStyle/>
          <a:p>
            <a:fld id="{E35B1C7C-2FE3-440E-960B-DC336E9D4EC3}" type="slidenum">
              <a:rPr lang="en-US" smtClean="0"/>
              <a:pPr/>
              <a:t>6</a:t>
            </a:fld>
            <a:endParaRPr lang="en-US"/>
          </a:p>
        </p:txBody>
      </p:sp>
    </p:spTree>
    <p:extLst>
      <p:ext uri="{BB962C8B-B14F-4D97-AF65-F5344CB8AC3E}">
        <p14:creationId xmlns:p14="http://schemas.microsoft.com/office/powerpoint/2010/main" val="414214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 to Date	</a:t>
            </a:r>
          </a:p>
        </p:txBody>
      </p:sp>
      <p:sp>
        <p:nvSpPr>
          <p:cNvPr id="3" name="Content Placeholder 2"/>
          <p:cNvSpPr>
            <a:spLocks noGrp="1"/>
          </p:cNvSpPr>
          <p:nvPr>
            <p:ph idx="1"/>
          </p:nvPr>
        </p:nvSpPr>
        <p:spPr>
          <a:xfrm>
            <a:off x="460310" y="1392756"/>
            <a:ext cx="8229600" cy="4931844"/>
          </a:xfrm>
        </p:spPr>
        <p:txBody>
          <a:bodyPr/>
          <a:lstStyle/>
          <a:p>
            <a:pPr>
              <a:defRPr/>
            </a:pPr>
            <a:r>
              <a:rPr lang="en-US" dirty="0"/>
              <a:t>Defined Home Visiting: Programs that strengthen family bonds and understanding of human development to support healthy growth and development and family self-sufficiency.  </a:t>
            </a:r>
          </a:p>
          <a:p>
            <a:pPr>
              <a:defRPr/>
            </a:pPr>
            <a:endParaRPr lang="en-US" dirty="0"/>
          </a:p>
          <a:p>
            <a:pPr>
              <a:defRPr/>
            </a:pPr>
            <a:r>
              <a:rPr lang="en-US" dirty="0"/>
              <a:t>Defined Age range: </a:t>
            </a:r>
          </a:p>
          <a:p>
            <a:pPr lvl="1">
              <a:defRPr/>
            </a:pPr>
            <a:r>
              <a:rPr lang="en-US" sz="2000" dirty="0"/>
              <a:t>Primary population: prenatal to 5 years old</a:t>
            </a:r>
          </a:p>
          <a:p>
            <a:pPr lvl="1">
              <a:defRPr/>
            </a:pPr>
            <a:r>
              <a:rPr lang="en-US" sz="2000" dirty="0"/>
              <a:t>Secondary population: 6-8 years old</a:t>
            </a:r>
          </a:p>
          <a:p>
            <a:pPr>
              <a:defRPr/>
            </a:pPr>
            <a:endParaRPr lang="en-US" dirty="0"/>
          </a:p>
          <a:p>
            <a:pPr>
              <a:defRPr/>
            </a:pPr>
            <a:r>
              <a:rPr lang="en-US" dirty="0"/>
              <a:t>October 13: Convened experts to present on current state of professional development for early childhood providers.</a:t>
            </a:r>
          </a:p>
          <a:p>
            <a:pPr>
              <a:defRPr/>
            </a:pPr>
            <a:r>
              <a:rPr lang="en-US" dirty="0"/>
              <a:t>October 20: Convened experts to present on various metrics and learn about similar work in Vermont and New </a:t>
            </a:r>
            <a:r>
              <a:rPr lang="en-US" dirty="0" smtClean="0"/>
              <a:t>Mexico.</a:t>
            </a:r>
            <a:endParaRPr lang="en-US" dirty="0"/>
          </a:p>
          <a:p>
            <a:pPr>
              <a:defRPr/>
            </a:pPr>
            <a:r>
              <a:rPr lang="en-US" dirty="0"/>
              <a:t>October 28: Convened experts to present on home visiting entry/screening tool approaches</a:t>
            </a:r>
            <a:r>
              <a:rPr lang="en-US" dirty="0" smtClean="0"/>
              <a:t>.</a:t>
            </a:r>
            <a:endParaRPr lang="en-US"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7</a:t>
            </a:fld>
            <a:endParaRPr lang="en-US"/>
          </a:p>
        </p:txBody>
      </p:sp>
      <p:pic>
        <p:nvPicPr>
          <p:cNvPr id="6" name="Picture 2" descr="IMG_1438.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494230" y="2421170"/>
            <a:ext cx="2022938" cy="1447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6070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dirty="0" smtClean="0"/>
              <a:t>Outcome Goals	</a:t>
            </a:r>
            <a:endParaRPr lang="en-US" dirty="0"/>
          </a:p>
        </p:txBody>
      </p:sp>
      <p:sp>
        <p:nvSpPr>
          <p:cNvPr id="3" name="Content Placeholder 2"/>
          <p:cNvSpPr>
            <a:spLocks noGrp="1"/>
          </p:cNvSpPr>
          <p:nvPr>
            <p:ph idx="1"/>
          </p:nvPr>
        </p:nvSpPr>
        <p:spPr>
          <a:xfrm>
            <a:off x="457200" y="1143000"/>
            <a:ext cx="8229600" cy="5105400"/>
          </a:xfrm>
        </p:spPr>
        <p:txBody>
          <a:bodyPr/>
          <a:lstStyle/>
          <a:p>
            <a:pPr marL="0" indent="0">
              <a:buNone/>
            </a:pPr>
            <a:r>
              <a:rPr lang="en-US" dirty="0" smtClean="0"/>
              <a:t>Five goals of home visiting:</a:t>
            </a:r>
          </a:p>
          <a:p>
            <a:pPr marL="0" indent="0">
              <a:buNone/>
            </a:pPr>
            <a:endParaRPr lang="en-US" dirty="0" smtClean="0"/>
          </a:p>
          <a:p>
            <a:r>
              <a:rPr lang="en-US" dirty="0" smtClean="0"/>
              <a:t>Improve maternal, infant and family health and </a:t>
            </a:r>
            <a:r>
              <a:rPr lang="en-US" dirty="0"/>
              <a:t>well </a:t>
            </a:r>
            <a:r>
              <a:rPr lang="en-US" dirty="0" smtClean="0"/>
              <a:t>being.</a:t>
            </a:r>
          </a:p>
          <a:p>
            <a:pPr marL="0" indent="0">
              <a:buNone/>
            </a:pPr>
            <a:endParaRPr lang="en-US" dirty="0"/>
          </a:p>
          <a:p>
            <a:r>
              <a:rPr lang="en-US" dirty="0" smtClean="0"/>
              <a:t>Prevent childhood </a:t>
            </a:r>
            <a:r>
              <a:rPr lang="en-US" dirty="0"/>
              <a:t>accidental injury, abuse, and neglect, and reduction in crime and family violence</a:t>
            </a:r>
            <a:r>
              <a:rPr lang="en-US" dirty="0" smtClean="0"/>
              <a:t>.</a:t>
            </a:r>
          </a:p>
          <a:p>
            <a:pPr marL="0" indent="0">
              <a:buNone/>
            </a:pPr>
            <a:endParaRPr lang="en-US" dirty="0"/>
          </a:p>
          <a:p>
            <a:r>
              <a:rPr lang="en-US" dirty="0" smtClean="0"/>
              <a:t>Improve school </a:t>
            </a:r>
            <a:r>
              <a:rPr lang="en-US" dirty="0"/>
              <a:t>readiness and </a:t>
            </a:r>
            <a:r>
              <a:rPr lang="en-US" dirty="0" smtClean="0"/>
              <a:t>achievement.</a:t>
            </a:r>
          </a:p>
          <a:p>
            <a:pPr marL="0" indent="0">
              <a:buNone/>
            </a:pPr>
            <a:endParaRPr lang="en-US" dirty="0"/>
          </a:p>
          <a:p>
            <a:r>
              <a:rPr lang="en-US" dirty="0" smtClean="0"/>
              <a:t>Improve family </a:t>
            </a:r>
            <a:r>
              <a:rPr lang="en-US" dirty="0"/>
              <a:t>self-sufficiency and coordination of community </a:t>
            </a:r>
            <a:r>
              <a:rPr lang="en-US" dirty="0" smtClean="0"/>
              <a:t>resources.</a:t>
            </a:r>
          </a:p>
          <a:p>
            <a:pPr marL="0" indent="0">
              <a:buNone/>
            </a:pPr>
            <a:endParaRPr lang="en-US" dirty="0" smtClean="0"/>
          </a:p>
          <a:p>
            <a:r>
              <a:rPr lang="en-US" dirty="0" smtClean="0"/>
              <a:t>Improve equity across all communities.</a:t>
            </a:r>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8</a:t>
            </a:fld>
            <a:endParaRPr lang="en-US"/>
          </a:p>
        </p:txBody>
      </p:sp>
      <p:pic>
        <p:nvPicPr>
          <p:cNvPr id="5" name="Picture 4" descr="mcdonalds-nickelodeon-accused-of-kids-commercial-exploi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724400"/>
            <a:ext cx="24225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0802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7239000" cy="1295400"/>
          </a:xfrm>
        </p:spPr>
        <p:txBody>
          <a:bodyPr/>
          <a:lstStyle/>
          <a:p>
            <a:r>
              <a:rPr lang="en-US" dirty="0" smtClean="0"/>
              <a:t>Professional </a:t>
            </a:r>
            <a:br>
              <a:rPr lang="en-US" dirty="0" smtClean="0"/>
            </a:br>
            <a:r>
              <a:rPr lang="en-US" dirty="0" smtClean="0"/>
              <a:t>Development</a:t>
            </a:r>
            <a:endParaRPr lang="en-US" dirty="0"/>
          </a:p>
        </p:txBody>
      </p:sp>
      <p:sp>
        <p:nvSpPr>
          <p:cNvPr id="3" name="Content Placeholder 2"/>
          <p:cNvSpPr>
            <a:spLocks noGrp="1"/>
          </p:cNvSpPr>
          <p:nvPr>
            <p:ph idx="1"/>
          </p:nvPr>
        </p:nvSpPr>
        <p:spPr>
          <a:xfrm>
            <a:off x="457200" y="1600200"/>
            <a:ext cx="8229600" cy="4648200"/>
          </a:xfrm>
        </p:spPr>
        <p:txBody>
          <a:bodyPr/>
          <a:lstStyle/>
          <a:p>
            <a:endParaRPr lang="en-US" dirty="0" smtClean="0"/>
          </a:p>
          <a:p>
            <a:endParaRPr lang="en-US" sz="1800" dirty="0" smtClean="0"/>
          </a:p>
          <a:p>
            <a:r>
              <a:rPr lang="en-US" sz="1800" dirty="0" smtClean="0"/>
              <a:t>Review the professional </a:t>
            </a:r>
          </a:p>
          <a:p>
            <a:pPr marL="0" indent="0">
              <a:buNone/>
            </a:pPr>
            <a:r>
              <a:rPr lang="en-US" sz="1800" dirty="0" smtClean="0"/>
              <a:t>     development efforts currently underway.</a:t>
            </a:r>
          </a:p>
          <a:p>
            <a:pPr marL="0" indent="0">
              <a:buNone/>
            </a:pPr>
            <a:endParaRPr lang="en-US" sz="1800" dirty="0" smtClean="0"/>
          </a:p>
          <a:p>
            <a:r>
              <a:rPr lang="en-US" sz="1800" dirty="0" smtClean="0"/>
              <a:t>Build on what we have and add cross-system and cross-agency sharing and educational opportunities.</a:t>
            </a:r>
          </a:p>
          <a:p>
            <a:pPr marL="0" indent="0">
              <a:buNone/>
            </a:pPr>
            <a:endParaRPr lang="en-US" sz="1800" dirty="0" smtClean="0"/>
          </a:p>
          <a:p>
            <a:r>
              <a:rPr lang="en-US" sz="1800" dirty="0" smtClean="0"/>
              <a:t>Explore the types of trainings  (seminars, on-line, etc.) and standards of achievement (certificates, higher educational degree track, etc.).</a:t>
            </a:r>
          </a:p>
          <a:p>
            <a:pPr marL="0" indent="0">
              <a:buNone/>
            </a:pPr>
            <a:endParaRPr lang="en-US" sz="1800" dirty="0" smtClean="0"/>
          </a:p>
          <a:p>
            <a:r>
              <a:rPr lang="en-US" sz="1800" dirty="0" smtClean="0"/>
              <a:t>Explore a “ladder” of educational options available for professional home visitors. </a:t>
            </a:r>
          </a:p>
          <a:p>
            <a:pPr marL="0" indent="0">
              <a:buNone/>
            </a:pPr>
            <a:endParaRPr lang="en-US" sz="1800" dirty="0" smtClean="0"/>
          </a:p>
          <a:p>
            <a:r>
              <a:rPr lang="en-US" sz="1800" dirty="0" smtClean="0"/>
              <a:t>Address equity in the professional development efforts.</a:t>
            </a:r>
          </a:p>
          <a:p>
            <a:endParaRPr lang="en-US" dirty="0"/>
          </a:p>
        </p:txBody>
      </p:sp>
      <p:sp>
        <p:nvSpPr>
          <p:cNvPr id="4" name="Slide Number Placeholder 3"/>
          <p:cNvSpPr>
            <a:spLocks noGrp="1"/>
          </p:cNvSpPr>
          <p:nvPr>
            <p:ph type="sldNum" sz="quarter" idx="10"/>
          </p:nvPr>
        </p:nvSpPr>
        <p:spPr/>
        <p:txBody>
          <a:bodyPr/>
          <a:lstStyle/>
          <a:p>
            <a:fld id="{E35B1C7C-2FE3-440E-960B-DC336E9D4EC3}" type="slidenum">
              <a:rPr lang="en-US" smtClean="0"/>
              <a:pPr/>
              <a:t>9</a:t>
            </a:fld>
            <a:endParaRPr lang="en-US" dirty="0"/>
          </a:p>
        </p:txBody>
      </p:sp>
      <p:pic>
        <p:nvPicPr>
          <p:cNvPr id="5" name="Picture 3" descr="9187834-group-of-kids-in-uniforms-costumes.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289878"/>
            <a:ext cx="3134459"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Inline imag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988" y="600075"/>
            <a:ext cx="58102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5782152"/>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624</TotalTime>
  <Words>855</Words>
  <Application>Microsoft Office PowerPoint</Application>
  <PresentationFormat>On-screen Show (4:3)</PresentationFormat>
  <Paragraphs>134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Custom Design</vt:lpstr>
      <vt:lpstr>SB 5507 Budget Note: Progress Update</vt:lpstr>
      <vt:lpstr>SB 5507 Budget Note</vt:lpstr>
      <vt:lpstr>Budget Note Intent</vt:lpstr>
      <vt:lpstr>Accomplishing the Task</vt:lpstr>
      <vt:lpstr>Budget Note Workgroup</vt:lpstr>
      <vt:lpstr>Foundations for Recommendations</vt:lpstr>
      <vt:lpstr>Progress to Date </vt:lpstr>
      <vt:lpstr>Outcome Goals </vt:lpstr>
      <vt:lpstr>Professional  Development</vt:lpstr>
      <vt:lpstr>Entry/Screening Tool</vt:lpstr>
      <vt:lpstr>Timeline</vt:lpstr>
      <vt:lpstr>Thank you…questions? </vt:lpstr>
    </vt:vector>
  </TitlesOfParts>
  <Company>Joe's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Joe B</dc:creator>
  <cp:lastModifiedBy>Administrator</cp:lastModifiedBy>
  <cp:revision>57</cp:revision>
  <dcterms:created xsi:type="dcterms:W3CDTF">2010-08-23T12:44:57Z</dcterms:created>
  <dcterms:modified xsi:type="dcterms:W3CDTF">2016-01-07T21:03:55Z</dcterms:modified>
</cp:coreProperties>
</file>