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7" r:id="rId3"/>
    <p:sldId id="264" r:id="rId4"/>
    <p:sldId id="266" r:id="rId5"/>
    <p:sldId id="272" r:id="rId6"/>
    <p:sldId id="274" r:id="rId7"/>
    <p:sldId id="281" r:id="rId8"/>
    <p:sldId id="283" r:id="rId9"/>
    <p:sldId id="282" r:id="rId10"/>
    <p:sldId id="285" r:id="rId11"/>
    <p:sldId id="286" r:id="rId12"/>
    <p:sldId id="287" r:id="rId13"/>
    <p:sldId id="276" r:id="rId14"/>
    <p:sldId id="280" r:id="rId15"/>
    <p:sldId id="279" r:id="rId16"/>
    <p:sldId id="288" r:id="rId17"/>
    <p:sldId id="289" r:id="rId18"/>
    <p:sldId id="29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Green" initials="B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1" autoAdjust="0"/>
    <p:restoredTop sz="90929" autoAdjust="0"/>
  </p:normalViewPr>
  <p:slideViewPr>
    <p:cSldViewPr>
      <p:cViewPr>
        <p:scale>
          <a:sx n="65" d="100"/>
          <a:sy n="65" d="100"/>
        </p:scale>
        <p:origin x="-1482" y="-10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none" dirty="0" smtClean="0">
                <a:solidFill>
                  <a:schemeClr val="bg1"/>
                </a:solidFill>
              </a:rPr>
              <a:t>Parenting Stress</a:t>
            </a:r>
            <a:r>
              <a:rPr lang="en-US" b="1" u="none" baseline="0" dirty="0" smtClean="0">
                <a:solidFill>
                  <a:schemeClr val="bg1"/>
                </a:solidFill>
              </a:rPr>
              <a:t> at One Year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none" baseline="0" dirty="0" smtClean="0">
                <a:solidFill>
                  <a:schemeClr val="bg1"/>
                </a:solidFill>
              </a:rPr>
              <a:t>Similar Patterns for Maternal Depression</a:t>
            </a:r>
            <a:endParaRPr lang="en-US" b="1" u="none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HFO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57150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&lt;2 Risks</c:v>
                </c:pt>
                <c:pt idx="1">
                  <c:v>3-4 Risks</c:v>
                </c:pt>
                <c:pt idx="2">
                  <c:v>5+ Risks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1.71</c:v>
                </c:pt>
                <c:pt idx="1">
                  <c:v>1.78</c:v>
                </c:pt>
                <c:pt idx="2">
                  <c:v>2.0099999999999998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Controls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57150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Sheet1!$A$2:$A$4</c:f>
              <c:strCache>
                <c:ptCount val="3"/>
                <c:pt idx="0">
                  <c:v>&lt;2 Risks</c:v>
                </c:pt>
                <c:pt idx="1">
                  <c:v>3-4 Risks</c:v>
                </c:pt>
                <c:pt idx="2">
                  <c:v>5+ Risks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1.63</c:v>
                </c:pt>
                <c:pt idx="1">
                  <c:v>1.95</c:v>
                </c:pt>
                <c:pt idx="2">
                  <c:v>2.2999999999999998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740864"/>
        <c:axId val="34747136"/>
      </c:lineChart>
      <c:catAx>
        <c:axId val="3474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47136"/>
        <c:crosses val="autoZero"/>
        <c:auto val="1"/>
        <c:lblAlgn val="ctr"/>
        <c:lblOffset val="100"/>
        <c:noMultiLvlLbl val="0"/>
      </c:catAx>
      <c:valAx>
        <c:axId val="34747136"/>
        <c:scaling>
          <c:orientation val="minMax"/>
          <c:max val="2.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4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HFO</c:v>
                </c:pt>
              </c:strCache>
            </c:strRef>
          </c:tx>
          <c:spPr>
            <a:solidFill>
              <a:schemeClr val="accent1"/>
            </a:solidFill>
            <a:ln w="571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Ever Reported</c:v>
                </c:pt>
                <c:pt idx="1">
                  <c:v>Ever Unfounded*</c:v>
                </c:pt>
                <c:pt idx="2">
                  <c:v>Ever Founded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0.14399999999999999</c:v>
                </c:pt>
                <c:pt idx="1">
                  <c:v>9.7000000000000003E-2</c:v>
                </c:pt>
                <c:pt idx="2">
                  <c:v>6.3E-2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Controls</c:v>
                </c:pt>
              </c:strCache>
            </c:strRef>
          </c:tx>
          <c:spPr>
            <a:solidFill>
              <a:schemeClr val="accent2"/>
            </a:solidFill>
            <a:ln w="571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Ever Reported</c:v>
                </c:pt>
                <c:pt idx="1">
                  <c:v>Ever Unfounded*</c:v>
                </c:pt>
                <c:pt idx="2">
                  <c:v>Ever Founded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 formatCode="0%">
                  <c:v>0.125</c:v>
                </c:pt>
                <c:pt idx="1">
                  <c:v>7.9000000000000001E-2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81280"/>
        <c:axId val="34482816"/>
      </c:barChart>
      <c:catAx>
        <c:axId val="34481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82816"/>
        <c:crosses val="autoZero"/>
        <c:auto val="1"/>
        <c:lblAlgn val="ctr"/>
        <c:lblOffset val="100"/>
        <c:noMultiLvlLbl val="0"/>
      </c:catAx>
      <c:valAx>
        <c:axId val="34482816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81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4966948575873E-2"/>
          <c:y val="8.4057484617701475E-2"/>
          <c:w val="0.90740218236609316"/>
          <c:h val="0.741673335914977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HFO</c:v>
                </c:pt>
              </c:strCache>
            </c:strRef>
          </c:tx>
          <c:spPr>
            <a:solidFill>
              <a:schemeClr val="accent1"/>
            </a:solidFill>
            <a:ln w="571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Placed with Kin </c:v>
                </c:pt>
                <c:pt idx="1">
                  <c:v>Placed in Stranger FC</c:v>
                </c:pt>
                <c:pt idx="2">
                  <c:v>Reunified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 formatCode="0%">
                  <c:v>0.89500000000000002</c:v>
                </c:pt>
                <c:pt idx="1">
                  <c:v>0.36799999999999999</c:v>
                </c:pt>
                <c:pt idx="2">
                  <c:v>0.68400000000000005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Controls</c:v>
                </c:pt>
              </c:strCache>
            </c:strRef>
          </c:tx>
          <c:spPr>
            <a:solidFill>
              <a:schemeClr val="accent2"/>
            </a:solidFill>
            <a:ln w="571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Placed with Kin </c:v>
                </c:pt>
                <c:pt idx="1">
                  <c:v>Placed in Stranger FC</c:v>
                </c:pt>
                <c:pt idx="2">
                  <c:v>Reunified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 formatCode="0%">
                  <c:v>0.61899999999999999</c:v>
                </c:pt>
                <c:pt idx="1">
                  <c:v>0.76200000000000001</c:v>
                </c:pt>
                <c:pt idx="2">
                  <c:v>0.28599999999999998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63968"/>
        <c:axId val="34565504"/>
      </c:barChart>
      <c:catAx>
        <c:axId val="34563968"/>
        <c:scaling>
          <c:orientation val="minMax"/>
        </c:scaling>
        <c:delete val="0"/>
        <c:axPos val="b"/>
        <c:numFmt formatCode="0.00%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65504"/>
        <c:crosses val="autoZero"/>
        <c:auto val="1"/>
        <c:lblAlgn val="ctr"/>
        <c:lblOffset val="100"/>
        <c:noMultiLvlLbl val="0"/>
      </c:catAx>
      <c:valAx>
        <c:axId val="34565504"/>
        <c:scaling>
          <c:orientation val="minMax"/>
          <c:min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6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5453484981044"/>
          <c:y val="2.6680435437373608E-2"/>
          <c:w val="0.88865218236609311"/>
          <c:h val="0.72425504429133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HFO</c:v>
                </c:pt>
              </c:strCache>
            </c:strRef>
          </c:tx>
          <c:spPr>
            <a:solidFill>
              <a:schemeClr val="accent1"/>
            </a:solidFill>
            <a:ln w="571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Relationship Problems</c:v>
                </c:pt>
                <c:pt idx="1">
                  <c:v>No Relationship Problems</c:v>
                </c:pt>
                <c:pt idx="2">
                  <c:v>No HS/GED</c:v>
                </c:pt>
                <c:pt idx="3">
                  <c:v>HS/GED or more</c:v>
                </c:pt>
                <c:pt idx="4">
                  <c:v>Hispanic</c:v>
                </c:pt>
                <c:pt idx="5">
                  <c:v>Non Hispanic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0.104</c:v>
                </c:pt>
                <c:pt idx="1">
                  <c:v>5.3999999999999999E-2</c:v>
                </c:pt>
                <c:pt idx="2">
                  <c:v>0.06</c:v>
                </c:pt>
                <c:pt idx="3">
                  <c:v>7.0000000000000007E-2</c:v>
                </c:pt>
                <c:pt idx="4">
                  <c:v>8.9999999999999993E-3</c:v>
                </c:pt>
                <c:pt idx="5">
                  <c:v>4.2000000000000003E-2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Controls</c:v>
                </c:pt>
              </c:strCache>
            </c:strRef>
          </c:tx>
          <c:spPr>
            <a:solidFill>
              <a:schemeClr val="accent2"/>
            </a:solidFill>
            <a:ln w="5715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Relationship Problems</c:v>
                </c:pt>
                <c:pt idx="1">
                  <c:v>No Relationship Problems</c:v>
                </c:pt>
                <c:pt idx="2">
                  <c:v>No HS/GED</c:v>
                </c:pt>
                <c:pt idx="3">
                  <c:v>HS/GED or more</c:v>
                </c:pt>
                <c:pt idx="4">
                  <c:v>Hispanic</c:v>
                </c:pt>
                <c:pt idx="5">
                  <c:v>Non Hispanic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8.4000000000000005E-2</c:v>
                </c:pt>
                <c:pt idx="1">
                  <c:v>5.3999999999999999E-2</c:v>
                </c:pt>
                <c:pt idx="2">
                  <c:v>4.4999999999999998E-2</c:v>
                </c:pt>
                <c:pt idx="3">
                  <c:v>9.2999999999999999E-2</c:v>
                </c:pt>
                <c:pt idx="4">
                  <c:v>1.4E-2</c:v>
                </c:pt>
                <c:pt idx="5">
                  <c:v>3.3000000000000002E-2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680192"/>
        <c:axId val="34702464"/>
      </c:barChart>
      <c:catAx>
        <c:axId val="3468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702464"/>
        <c:crosses val="autoZero"/>
        <c:auto val="1"/>
        <c:lblAlgn val="ctr"/>
        <c:lblOffset val="100"/>
        <c:noMultiLvlLbl val="0"/>
      </c:catAx>
      <c:valAx>
        <c:axId val="34702464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80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17240206085349"/>
          <c:y val="0.90108267716535428"/>
          <c:w val="0.27256865461261787"/>
          <c:h val="7.3948008337193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039C8-1482-46CB-BB0B-0E1967119F5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782B71-CA8B-4606-B9C3-82768F750A6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Self Sufficiency</a:t>
          </a:r>
          <a:endParaRPr lang="en-US" dirty="0"/>
        </a:p>
      </dgm:t>
    </dgm:pt>
    <dgm:pt modelId="{E52D8F78-77E7-450A-AD58-13BA69368743}" type="parTrans" cxnId="{FD07AF16-8BC0-4D04-B4A3-85D476763341}">
      <dgm:prSet/>
      <dgm:spPr/>
      <dgm:t>
        <a:bodyPr/>
        <a:lstStyle/>
        <a:p>
          <a:endParaRPr lang="en-US"/>
        </a:p>
      </dgm:t>
    </dgm:pt>
    <dgm:pt modelId="{6E4423AD-B578-4447-B6F2-9F0047A1249B}" type="sibTrans" cxnId="{FD07AF16-8BC0-4D04-B4A3-85D476763341}">
      <dgm:prSet/>
      <dgm:spPr/>
      <dgm:t>
        <a:bodyPr/>
        <a:lstStyle/>
        <a:p>
          <a:endParaRPr lang="en-US"/>
        </a:p>
      </dgm:t>
    </dgm:pt>
    <dgm:pt modelId="{58B3F677-DA97-4768-ABE6-2606C6EBEE80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/>
            <a:t>More likely to be enrolled TANF 1</a:t>
          </a:r>
          <a:r>
            <a:rPr lang="en-US" sz="2400" baseline="30000" dirty="0" smtClean="0"/>
            <a:t>st</a:t>
          </a:r>
          <a:r>
            <a:rPr lang="en-US" sz="2400" dirty="0" smtClean="0"/>
            <a:t> time (45.2% vs. 39.1%)</a:t>
          </a:r>
          <a:endParaRPr lang="en-US" sz="2400" dirty="0"/>
        </a:p>
      </dgm:t>
    </dgm:pt>
    <dgm:pt modelId="{8C3881F3-1039-4BA8-8F15-A7A8AC96178D}" type="parTrans" cxnId="{48FB0647-C486-43E9-B06A-08AF0F8F6B82}">
      <dgm:prSet/>
      <dgm:spPr/>
      <dgm:t>
        <a:bodyPr/>
        <a:lstStyle/>
        <a:p>
          <a:endParaRPr lang="en-US"/>
        </a:p>
      </dgm:t>
    </dgm:pt>
    <dgm:pt modelId="{E34A1A73-47B5-4EE4-8707-B0D00C729D27}" type="sibTrans" cxnId="{48FB0647-C486-43E9-B06A-08AF0F8F6B82}">
      <dgm:prSet/>
      <dgm:spPr/>
      <dgm:t>
        <a:bodyPr/>
        <a:lstStyle/>
        <a:p>
          <a:endParaRPr lang="en-US"/>
        </a:p>
      </dgm:t>
    </dgm:pt>
    <dgm:pt modelId="{DDBD5D7B-F7E1-4255-9003-84B515BF18FF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/>
            <a:t>More days SNAP/food stamps (488 vs. 464 days)</a:t>
          </a:r>
          <a:endParaRPr lang="en-US" sz="2400" dirty="0"/>
        </a:p>
      </dgm:t>
    </dgm:pt>
    <dgm:pt modelId="{2BB5816B-E0BF-4ADF-A401-A5DF55304655}" type="parTrans" cxnId="{AD292D81-D497-47CA-A137-3FC049BD7F8E}">
      <dgm:prSet/>
      <dgm:spPr/>
      <dgm:t>
        <a:bodyPr/>
        <a:lstStyle/>
        <a:p>
          <a:endParaRPr lang="en-US"/>
        </a:p>
      </dgm:t>
    </dgm:pt>
    <dgm:pt modelId="{2E577E86-B86A-47CB-BA88-668A8CD23BF4}" type="sibTrans" cxnId="{AD292D81-D497-47CA-A137-3FC049BD7F8E}">
      <dgm:prSet/>
      <dgm:spPr/>
      <dgm:t>
        <a:bodyPr/>
        <a:lstStyle/>
        <a:p>
          <a:endParaRPr lang="en-US"/>
        </a:p>
      </dgm:t>
    </dgm:pt>
    <dgm:pt modelId="{A31641E3-F836-4692-B1D0-00E147ED592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Health &amp; Well Being</a:t>
          </a:r>
          <a:endParaRPr lang="en-US" dirty="0"/>
        </a:p>
      </dgm:t>
    </dgm:pt>
    <dgm:pt modelId="{C7569A38-D1D4-477C-99CE-E54011F0C91F}" type="parTrans" cxnId="{F5359FFC-337D-4CD8-936F-F88B21E72BE7}">
      <dgm:prSet/>
      <dgm:spPr/>
      <dgm:t>
        <a:bodyPr/>
        <a:lstStyle/>
        <a:p>
          <a:endParaRPr lang="en-US"/>
        </a:p>
      </dgm:t>
    </dgm:pt>
    <dgm:pt modelId="{0B7588AE-DE6F-4D8D-96D2-828246118645}" type="sibTrans" cxnId="{F5359FFC-337D-4CD8-936F-F88B21E72BE7}">
      <dgm:prSet/>
      <dgm:spPr/>
      <dgm:t>
        <a:bodyPr/>
        <a:lstStyle/>
        <a:p>
          <a:endParaRPr lang="en-US"/>
        </a:p>
      </dgm:t>
    </dgm:pt>
    <dgm:pt modelId="{607741E3-B5E7-413C-8D93-50B1D54DB593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/>
            <a:t>No differences in OHP enrollment or utilization, immunizations, well baby, ER</a:t>
          </a:r>
          <a:endParaRPr lang="en-US" sz="2400" dirty="0"/>
        </a:p>
      </dgm:t>
    </dgm:pt>
    <dgm:pt modelId="{569EE1AC-7506-47B2-9555-FA4C7A87D5BF}" type="parTrans" cxnId="{A755CC25-60F1-47D1-BB21-7FAA2486394D}">
      <dgm:prSet/>
      <dgm:spPr/>
      <dgm:t>
        <a:bodyPr/>
        <a:lstStyle/>
        <a:p>
          <a:endParaRPr lang="en-US"/>
        </a:p>
      </dgm:t>
    </dgm:pt>
    <dgm:pt modelId="{9FF3E108-2D69-4DD0-A134-2A08CC279611}" type="sibTrans" cxnId="{A755CC25-60F1-47D1-BB21-7FAA2486394D}">
      <dgm:prSet/>
      <dgm:spPr/>
      <dgm:t>
        <a:bodyPr/>
        <a:lstStyle/>
        <a:p>
          <a:endParaRPr lang="en-US"/>
        </a:p>
      </dgm:t>
    </dgm:pt>
    <dgm:pt modelId="{A995D85B-B969-4FD5-82EF-6553CF9D06F3}">
      <dgm:prSet phldrT="[Text]" custT="1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/>
            <a:t>HFO more likely to receive AOD TX (4.9% vs. 3.8%)</a:t>
          </a:r>
          <a:endParaRPr lang="en-US" sz="2400" dirty="0"/>
        </a:p>
      </dgm:t>
    </dgm:pt>
    <dgm:pt modelId="{6417886D-D602-4D50-8558-F874E6190A01}" type="parTrans" cxnId="{047229E7-6C8E-48D5-8DCA-1388E93EDA72}">
      <dgm:prSet/>
      <dgm:spPr/>
      <dgm:t>
        <a:bodyPr/>
        <a:lstStyle/>
        <a:p>
          <a:endParaRPr lang="en-US"/>
        </a:p>
      </dgm:t>
    </dgm:pt>
    <dgm:pt modelId="{D1E1D80E-E662-40B6-AF6F-4A892DFF7B05}" type="sibTrans" cxnId="{047229E7-6C8E-48D5-8DCA-1388E93EDA72}">
      <dgm:prSet/>
      <dgm:spPr/>
      <dgm:t>
        <a:bodyPr/>
        <a:lstStyle/>
        <a:p>
          <a:endParaRPr lang="en-US"/>
        </a:p>
      </dgm:t>
    </dgm:pt>
    <dgm:pt modelId="{329FC1ED-CB08-4A02-A727-B9611A5131C2}" type="pres">
      <dgm:prSet presAssocID="{C7A039C8-1482-46CB-BB0B-0E1967119F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614C37-A623-49E2-A8FA-159F51C68906}" type="pres">
      <dgm:prSet presAssocID="{A0782B71-CA8B-4606-B9C3-82768F750A68}" presName="linNode" presStyleCnt="0"/>
      <dgm:spPr/>
    </dgm:pt>
    <dgm:pt modelId="{C4825374-BE9F-4403-9017-CDE13E22E99F}" type="pres">
      <dgm:prSet presAssocID="{A0782B71-CA8B-4606-B9C3-82768F750A6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D9D07-57CC-47EF-95F3-74D737EA4259}" type="pres">
      <dgm:prSet presAssocID="{A0782B71-CA8B-4606-B9C3-82768F750A68}" presName="descendantText" presStyleLbl="alignAccFollowNode1" presStyleIdx="0" presStyleCnt="2" custScaleX="185723" custLinFactNeighborX="790" custLinFactNeighborY="44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E62B84-EBE2-4F1A-BE53-162DD34B7074}" type="pres">
      <dgm:prSet presAssocID="{6E4423AD-B578-4447-B6F2-9F0047A1249B}" presName="sp" presStyleCnt="0"/>
      <dgm:spPr/>
    </dgm:pt>
    <dgm:pt modelId="{11ACD55B-5EFC-40F9-AF38-0B70BAF83E50}" type="pres">
      <dgm:prSet presAssocID="{A31641E3-F836-4692-B1D0-00E147ED592F}" presName="linNode" presStyleCnt="0"/>
      <dgm:spPr/>
    </dgm:pt>
    <dgm:pt modelId="{05F224F7-6282-47B2-91EF-48D3A8E2F928}" type="pres">
      <dgm:prSet presAssocID="{A31641E3-F836-4692-B1D0-00E147ED592F}" presName="parentText" presStyleLbl="node1" presStyleIdx="1" presStyleCnt="2" custScaleX="6975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F4B92-4E20-46DA-8879-928D268CF5F0}" type="pres">
      <dgm:prSet presAssocID="{A31641E3-F836-4692-B1D0-00E147ED592F}" presName="descendantText" presStyleLbl="alignAccFollowNode1" presStyleIdx="1" presStyleCnt="2" custScaleX="128262" custLinFactNeighborX="-357" custLinFactNeighborY="-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69E533-8D81-4623-BD23-59066CA18682}" type="presOf" srcId="{DDBD5D7B-F7E1-4255-9003-84B515BF18FF}" destId="{E7CD9D07-57CC-47EF-95F3-74D737EA4259}" srcOrd="0" destOrd="1" presId="urn:microsoft.com/office/officeart/2005/8/layout/vList5"/>
    <dgm:cxn modelId="{D3FCFC46-8C7B-452E-A68D-3FF65881F524}" type="presOf" srcId="{A31641E3-F836-4692-B1D0-00E147ED592F}" destId="{05F224F7-6282-47B2-91EF-48D3A8E2F928}" srcOrd="0" destOrd="0" presId="urn:microsoft.com/office/officeart/2005/8/layout/vList5"/>
    <dgm:cxn modelId="{6E54B80E-C114-4FE4-A6E6-7EC0284396E9}" type="presOf" srcId="{A0782B71-CA8B-4606-B9C3-82768F750A68}" destId="{C4825374-BE9F-4403-9017-CDE13E22E99F}" srcOrd="0" destOrd="0" presId="urn:microsoft.com/office/officeart/2005/8/layout/vList5"/>
    <dgm:cxn modelId="{A755CC25-60F1-47D1-BB21-7FAA2486394D}" srcId="{A31641E3-F836-4692-B1D0-00E147ED592F}" destId="{607741E3-B5E7-413C-8D93-50B1D54DB593}" srcOrd="0" destOrd="0" parTransId="{569EE1AC-7506-47B2-9555-FA4C7A87D5BF}" sibTransId="{9FF3E108-2D69-4DD0-A134-2A08CC279611}"/>
    <dgm:cxn modelId="{43BA6789-CE96-4EB5-A2EE-CA7FA0B69AC4}" type="presOf" srcId="{C7A039C8-1482-46CB-BB0B-0E1967119F52}" destId="{329FC1ED-CB08-4A02-A727-B9611A5131C2}" srcOrd="0" destOrd="0" presId="urn:microsoft.com/office/officeart/2005/8/layout/vList5"/>
    <dgm:cxn modelId="{8353F8C0-A2DE-46FC-A0A6-1D68A6F341CF}" type="presOf" srcId="{58B3F677-DA97-4768-ABE6-2606C6EBEE80}" destId="{E7CD9D07-57CC-47EF-95F3-74D737EA4259}" srcOrd="0" destOrd="0" presId="urn:microsoft.com/office/officeart/2005/8/layout/vList5"/>
    <dgm:cxn modelId="{48FB0647-C486-43E9-B06A-08AF0F8F6B82}" srcId="{A0782B71-CA8B-4606-B9C3-82768F750A68}" destId="{58B3F677-DA97-4768-ABE6-2606C6EBEE80}" srcOrd="0" destOrd="0" parTransId="{8C3881F3-1039-4BA8-8F15-A7A8AC96178D}" sibTransId="{E34A1A73-47B5-4EE4-8707-B0D00C729D27}"/>
    <dgm:cxn modelId="{047229E7-6C8E-48D5-8DCA-1388E93EDA72}" srcId="{A31641E3-F836-4692-B1D0-00E147ED592F}" destId="{A995D85B-B969-4FD5-82EF-6553CF9D06F3}" srcOrd="1" destOrd="0" parTransId="{6417886D-D602-4D50-8558-F874E6190A01}" sibTransId="{D1E1D80E-E662-40B6-AF6F-4A892DFF7B05}"/>
    <dgm:cxn modelId="{7FCF437D-3AB4-433E-BEF4-A4B19DB5F07C}" type="presOf" srcId="{607741E3-B5E7-413C-8D93-50B1D54DB593}" destId="{D64F4B92-4E20-46DA-8879-928D268CF5F0}" srcOrd="0" destOrd="0" presId="urn:microsoft.com/office/officeart/2005/8/layout/vList5"/>
    <dgm:cxn modelId="{AD292D81-D497-47CA-A137-3FC049BD7F8E}" srcId="{A0782B71-CA8B-4606-B9C3-82768F750A68}" destId="{DDBD5D7B-F7E1-4255-9003-84B515BF18FF}" srcOrd="1" destOrd="0" parTransId="{2BB5816B-E0BF-4ADF-A401-A5DF55304655}" sibTransId="{2E577E86-B86A-47CB-BA88-668A8CD23BF4}"/>
    <dgm:cxn modelId="{FC2EE6A8-08DE-4A47-BC10-4CE4EA1F9629}" type="presOf" srcId="{A995D85B-B969-4FD5-82EF-6553CF9D06F3}" destId="{D64F4B92-4E20-46DA-8879-928D268CF5F0}" srcOrd="0" destOrd="1" presId="urn:microsoft.com/office/officeart/2005/8/layout/vList5"/>
    <dgm:cxn modelId="{F5359FFC-337D-4CD8-936F-F88B21E72BE7}" srcId="{C7A039C8-1482-46CB-BB0B-0E1967119F52}" destId="{A31641E3-F836-4692-B1D0-00E147ED592F}" srcOrd="1" destOrd="0" parTransId="{C7569A38-D1D4-477C-99CE-E54011F0C91F}" sibTransId="{0B7588AE-DE6F-4D8D-96D2-828246118645}"/>
    <dgm:cxn modelId="{FD07AF16-8BC0-4D04-B4A3-85D476763341}" srcId="{C7A039C8-1482-46CB-BB0B-0E1967119F52}" destId="{A0782B71-CA8B-4606-B9C3-82768F750A68}" srcOrd="0" destOrd="0" parTransId="{E52D8F78-77E7-450A-AD58-13BA69368743}" sibTransId="{6E4423AD-B578-4447-B6F2-9F0047A1249B}"/>
    <dgm:cxn modelId="{9B890D51-3919-4682-8E12-0FC0FCBCE883}" type="presParOf" srcId="{329FC1ED-CB08-4A02-A727-B9611A5131C2}" destId="{95614C37-A623-49E2-A8FA-159F51C68906}" srcOrd="0" destOrd="0" presId="urn:microsoft.com/office/officeart/2005/8/layout/vList5"/>
    <dgm:cxn modelId="{D9652ECE-C6F9-416A-B837-6E3804D39A04}" type="presParOf" srcId="{95614C37-A623-49E2-A8FA-159F51C68906}" destId="{C4825374-BE9F-4403-9017-CDE13E22E99F}" srcOrd="0" destOrd="0" presId="urn:microsoft.com/office/officeart/2005/8/layout/vList5"/>
    <dgm:cxn modelId="{267E0DA6-1C62-4290-A4C8-1034EC715A31}" type="presParOf" srcId="{95614C37-A623-49E2-A8FA-159F51C68906}" destId="{E7CD9D07-57CC-47EF-95F3-74D737EA4259}" srcOrd="1" destOrd="0" presId="urn:microsoft.com/office/officeart/2005/8/layout/vList5"/>
    <dgm:cxn modelId="{C0BFA4ED-6921-4E53-B1C0-A5DD576A72E1}" type="presParOf" srcId="{329FC1ED-CB08-4A02-A727-B9611A5131C2}" destId="{1EE62B84-EBE2-4F1A-BE53-162DD34B7074}" srcOrd="1" destOrd="0" presId="urn:microsoft.com/office/officeart/2005/8/layout/vList5"/>
    <dgm:cxn modelId="{D8648AD6-720C-4CF2-86D7-B964206A5602}" type="presParOf" srcId="{329FC1ED-CB08-4A02-A727-B9611A5131C2}" destId="{11ACD55B-5EFC-40F9-AF38-0B70BAF83E50}" srcOrd="2" destOrd="0" presId="urn:microsoft.com/office/officeart/2005/8/layout/vList5"/>
    <dgm:cxn modelId="{F3F3D3BF-5070-4191-ABA0-EAFA378792DA}" type="presParOf" srcId="{11ACD55B-5EFC-40F9-AF38-0B70BAF83E50}" destId="{05F224F7-6282-47B2-91EF-48D3A8E2F928}" srcOrd="0" destOrd="0" presId="urn:microsoft.com/office/officeart/2005/8/layout/vList5"/>
    <dgm:cxn modelId="{5895C431-84E1-4BCE-B6FC-07B62DA4EA15}" type="presParOf" srcId="{11ACD55B-5EFC-40F9-AF38-0B70BAF83E50}" destId="{D64F4B92-4E20-46DA-8879-928D268CF5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CD9D07-57CC-47EF-95F3-74D737EA4259}">
      <dsp:nvSpPr>
        <dsp:cNvPr id="0" name=""/>
        <dsp:cNvSpPr/>
      </dsp:nvSpPr>
      <dsp:spPr>
        <a:xfrm rot="5400000">
          <a:off x="4306402" y="-2030290"/>
          <a:ext cx="1813887" cy="6489707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More likely to be enrolled TANF 1</a:t>
          </a:r>
          <a:r>
            <a:rPr lang="en-US" sz="2400" kern="1200" baseline="30000" dirty="0" smtClean="0"/>
            <a:t>st</a:t>
          </a:r>
          <a:r>
            <a:rPr lang="en-US" sz="2400" kern="1200" dirty="0" smtClean="0"/>
            <a:t> time (45.2% vs. 39.1%)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More days SNAP/food stamps (488 vs. 464 days)</a:t>
          </a:r>
          <a:endParaRPr lang="en-US" sz="2400" kern="1200" dirty="0"/>
        </a:p>
      </dsp:txBody>
      <dsp:txXfrm rot="-5400000">
        <a:off x="1968493" y="396166"/>
        <a:ext cx="6401160" cy="1636793"/>
      </dsp:txXfrm>
    </dsp:sp>
    <dsp:sp modelId="{C4825374-BE9F-4403-9017-CDE13E22E99F}">
      <dsp:nvSpPr>
        <dsp:cNvPr id="0" name=""/>
        <dsp:cNvSpPr/>
      </dsp:nvSpPr>
      <dsp:spPr>
        <a:xfrm>
          <a:off x="1040" y="56"/>
          <a:ext cx="1965540" cy="2267359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Self Sufficiency</a:t>
          </a:r>
          <a:endParaRPr lang="en-US" sz="2800" kern="1200" dirty="0"/>
        </a:p>
      </dsp:txBody>
      <dsp:txXfrm>
        <a:off x="96990" y="96006"/>
        <a:ext cx="1773640" cy="2075459"/>
      </dsp:txXfrm>
    </dsp:sp>
    <dsp:sp modelId="{D64F4B92-4E20-46DA-8879-928D268CF5F0}">
      <dsp:nvSpPr>
        <dsp:cNvPr id="0" name=""/>
        <dsp:cNvSpPr/>
      </dsp:nvSpPr>
      <dsp:spPr>
        <a:xfrm rot="5400000">
          <a:off x="4302432" y="275965"/>
          <a:ext cx="1813887" cy="6475291"/>
        </a:xfrm>
        <a:prstGeom prst="round2SameRect">
          <a:avLst/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No differences in OHP enrollment or utilization, immunizations, well baby, ER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HFO more likely to receive AOD TX (4.9% vs. 3.8%)</a:t>
          </a:r>
          <a:endParaRPr lang="en-US" sz="2400" kern="1200" dirty="0"/>
        </a:p>
      </dsp:txBody>
      <dsp:txXfrm rot="-5400000">
        <a:off x="1971731" y="2695214"/>
        <a:ext cx="6386744" cy="1636793"/>
      </dsp:txXfrm>
    </dsp:sp>
    <dsp:sp modelId="{05F224F7-6282-47B2-91EF-48D3A8E2F928}">
      <dsp:nvSpPr>
        <dsp:cNvPr id="0" name=""/>
        <dsp:cNvSpPr/>
      </dsp:nvSpPr>
      <dsp:spPr>
        <a:xfrm>
          <a:off x="1040" y="2380783"/>
          <a:ext cx="1980827" cy="2267359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Health &amp; Well Being</a:t>
          </a:r>
          <a:endParaRPr lang="en-US" sz="2800" kern="1200" dirty="0"/>
        </a:p>
      </dsp:txBody>
      <dsp:txXfrm>
        <a:off x="97736" y="2477479"/>
        <a:ext cx="1787435" cy="2073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fld id="{CEBB3EA7-33CC-4756-95B6-D24C4B3866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5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D51883-7857-4E09-94AB-D9EBF1006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49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EE4AF-C8DC-45E3-AD40-D5B81712DE27}" type="slidenum">
              <a:rPr lang="en-US"/>
              <a:pPr/>
              <a:t>1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04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51883-7857-4E09-94AB-D9EBF1006F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HFA Leadership Conference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D7800-DC4D-4BFC-96F9-C17B5AFA2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57F26-AD81-4981-A1A7-F8B38694B2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11/4/2015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HFA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BF159245-7E27-4F20-9FC4-CD7D9ECB4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HFA Leadership Conference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0B56-004D-49A5-A0D3-407B523FBD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A71E1-99DF-4F0D-8EC1-1F0CFAA2E9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AFE8-09D1-478D-9CD9-73D409371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0ABE-0632-4299-96C9-253CEDC6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E356-C3E5-418B-A4BE-26CD08B53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561E9-07AE-4AFA-BD41-6EA71C129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D44B-4231-446B-AA21-80B93D77C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mtClean="0"/>
              <a:t>HFA Leadership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A5A71E1-99DF-4F0D-8EC1-1F0CFAA2E9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4"/>
          <p:cNvSpPr>
            <a:spLocks noGrp="1"/>
          </p:cNvSpPr>
          <p:nvPr userDrawn="1">
            <p:ph type="dt" sz="half" idx="2"/>
          </p:nvPr>
        </p:nvSpPr>
        <p:spPr>
          <a:xfrm>
            <a:off x="6096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11/4/2015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14600"/>
            <a:ext cx="9144000" cy="1752600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3200" dirty="0" smtClean="0"/>
              <a:t>Testing the Effectiveness of Healthy Families Oregon:  Summary of 1 &amp; 2 Year Outcomes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1800" i="1" dirty="0" smtClean="0"/>
              <a:t>Best Beginnings Meeting 1/14/2016</a:t>
            </a:r>
            <a:endParaRPr lang="en-US" sz="1800" i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6" name="Picture 5" descr="NPC Logo_tin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5715000"/>
            <a:ext cx="1313542" cy="767917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-228600" y="4841658"/>
            <a:ext cx="9144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Beth L. Green,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dirty="0" smtClean="0">
                <a:solidFill>
                  <a:schemeClr val="bg1"/>
                </a:solidFill>
                <a:latin typeface="+mn-lt"/>
              </a:rPr>
              <a:t>Portland State University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i="1" dirty="0" smtClean="0">
                <a:solidFill>
                  <a:schemeClr val="bg1"/>
                </a:solidFill>
                <a:latin typeface="+mn-lt"/>
              </a:rPr>
              <a:t>bgreen@pdx.edu</a:t>
            </a:r>
            <a:endParaRPr kumimoji="0" lang="en-US" sz="19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Jerod</a:t>
            </a:r>
            <a:r>
              <a:rPr kumimoji="0" lang="en-US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Tarte, M.A.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dirty="0" smtClean="0">
                <a:solidFill>
                  <a:schemeClr val="bg1"/>
                </a:solidFill>
                <a:latin typeface="+mn-lt"/>
              </a:rPr>
              <a:t>NPC Research, Inc.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900" dirty="0" smtClean="0">
                <a:solidFill>
                  <a:schemeClr val="bg1"/>
                </a:solidFill>
                <a:latin typeface="+mn-lt"/>
              </a:rPr>
              <a:t> </a:t>
            </a: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943600"/>
            <a:ext cx="2362200" cy="539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Effects on Visited vs Non Visited Families – Placement Outcomes (N=40 children)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  <p:graphicFrame>
        <p:nvGraphicFramePr>
          <p:cNvPr id="5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536570"/>
              </p:ext>
            </p:extLst>
          </p:nvPr>
        </p:nvGraphicFramePr>
        <p:xfrm>
          <a:off x="494306" y="1524000"/>
          <a:ext cx="8229600" cy="501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0" y="1600200"/>
            <a:ext cx="2057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In full sample, 101 children were placed out of home – 3.7% overall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43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Were There Differences for Any Subgroups of Families?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000" y="1752600"/>
            <a:ext cx="80772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Subgroups:</a:t>
            </a:r>
          </a:p>
          <a:p>
            <a:pPr lvl="1"/>
            <a:r>
              <a:rPr lang="en-US" sz="3200" dirty="0" smtClean="0"/>
              <a:t>Hispanic vs. Non Hispanic</a:t>
            </a:r>
          </a:p>
          <a:p>
            <a:pPr lvl="1"/>
            <a:r>
              <a:rPr lang="en-US" sz="3200" dirty="0" smtClean="0"/>
              <a:t>Specific Risk Factors present/not present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560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Subgroup Differences on Founded Reports 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36917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69527" y="1752600"/>
            <a:ext cx="64273" cy="35052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01963" y="1752600"/>
            <a:ext cx="70237" cy="35052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4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Effects on Other Service Utilization</a:t>
            </a:r>
            <a:br>
              <a:rPr lang="en-US" sz="3200" dirty="0" smtClean="0"/>
            </a:br>
            <a:r>
              <a:rPr lang="en-US" sz="3200" dirty="0" smtClean="0"/>
              <a:t>Full Randomized Sample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532440"/>
              </p:ext>
            </p:extLst>
          </p:nvPr>
        </p:nvGraphicFramePr>
        <p:xfrm>
          <a:off x="457200" y="1562894"/>
          <a:ext cx="8458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Service Outcomes for Visited Families 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7848600" cy="518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Controlling for baseline differences, </a:t>
            </a:r>
            <a:r>
              <a:rPr lang="en-US" sz="2800" dirty="0" smtClean="0"/>
              <a:t>visited families (compared to non-visited) had:</a:t>
            </a:r>
          </a:p>
          <a:p>
            <a:pPr lvl="1"/>
            <a:r>
              <a:rPr lang="en-US" sz="2800" dirty="0" smtClean="0"/>
              <a:t>More days TANF (187 vs. 167)</a:t>
            </a:r>
          </a:p>
          <a:p>
            <a:pPr lvl="1"/>
            <a:r>
              <a:rPr lang="en-US" sz="2800" dirty="0" smtClean="0"/>
              <a:t>More days employment services (111 vs. 89.2)</a:t>
            </a:r>
          </a:p>
          <a:p>
            <a:pPr lvl="1"/>
            <a:r>
              <a:rPr lang="en-US" sz="2800" dirty="0" smtClean="0"/>
              <a:t>More days OHP coverage for mothers and babies</a:t>
            </a:r>
          </a:p>
          <a:p>
            <a:pPr lvl="1"/>
            <a:r>
              <a:rPr lang="en-US" sz="2800" dirty="0" smtClean="0"/>
              <a:t>More medical claims for mothers and babies</a:t>
            </a:r>
          </a:p>
          <a:p>
            <a:pPr lvl="1"/>
            <a:r>
              <a:rPr lang="en-US" sz="2800" dirty="0" smtClean="0"/>
              <a:t>More well baby visits (6.4 vs. 6.1)</a:t>
            </a:r>
          </a:p>
          <a:p>
            <a:pPr lvl="1"/>
            <a:r>
              <a:rPr lang="en-US" sz="2800" dirty="0" smtClean="0"/>
              <a:t>Fewer arrests (2.4% vs. 4.3%)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2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Low rate of HFO enrollment </a:t>
            </a:r>
            <a:r>
              <a:rPr lang="en-US" dirty="0" smtClean="0"/>
              <a:t>in randomized group </a:t>
            </a:r>
          </a:p>
          <a:p>
            <a:pPr lvl="1"/>
            <a:r>
              <a:rPr lang="en-US" dirty="0" smtClean="0"/>
              <a:t>44% (636 of 1489) families got 1 visit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Fidelity concerns (examples):</a:t>
            </a:r>
          </a:p>
          <a:p>
            <a:pPr lvl="1"/>
            <a:r>
              <a:rPr lang="en-US" dirty="0" smtClean="0"/>
              <a:t>42% of families received L1 for 6 months or more</a:t>
            </a:r>
          </a:p>
          <a:p>
            <a:pPr lvl="1"/>
            <a:r>
              <a:rPr lang="en-US" dirty="0" smtClean="0"/>
              <a:t>Average duration was 15 months (range 0-24)</a:t>
            </a:r>
          </a:p>
          <a:p>
            <a:pPr lvl="1"/>
            <a:r>
              <a:rPr lang="en-US" dirty="0" smtClean="0"/>
              <a:t>12% received &lt; 90 days of home visiting</a:t>
            </a:r>
          </a:p>
          <a:p>
            <a:pPr lvl="1"/>
            <a:r>
              <a:rPr lang="en-US" dirty="0" smtClean="0"/>
              <a:t>60% received 75% of expected visits</a:t>
            </a:r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Duration in HFO Makes a Difference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Families who remained in services longer were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Less likely to be teen mothers</a:t>
            </a:r>
          </a:p>
          <a:p>
            <a:pPr lvl="1"/>
            <a:r>
              <a:rPr lang="en-US" dirty="0" smtClean="0"/>
              <a:t>More likely to have been screened prenatally</a:t>
            </a:r>
          </a:p>
          <a:p>
            <a:pPr lvl="1"/>
            <a:r>
              <a:rPr lang="en-US" dirty="0" smtClean="0"/>
              <a:t>More likely to have relationship problems at screening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Families who remained in services longer had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Fewer days of TANF</a:t>
            </a:r>
          </a:p>
          <a:p>
            <a:pPr lvl="1"/>
            <a:r>
              <a:rPr lang="en-US" dirty="0" smtClean="0"/>
              <a:t>Fewer days employment assistance</a:t>
            </a:r>
          </a:p>
          <a:p>
            <a:pPr lvl="1"/>
            <a:r>
              <a:rPr lang="en-US" dirty="0" smtClean="0"/>
              <a:t>More SNAP</a:t>
            </a:r>
          </a:p>
          <a:p>
            <a:pPr lvl="1"/>
            <a:r>
              <a:rPr lang="en-US" dirty="0" smtClean="0"/>
              <a:t>More OHP coverage</a:t>
            </a:r>
          </a:p>
          <a:p>
            <a:pPr lvl="1"/>
            <a:r>
              <a:rPr lang="en-US" dirty="0" smtClean="0"/>
              <a:t>More Immunizations </a:t>
            </a:r>
          </a:p>
          <a:p>
            <a:pPr lvl="1"/>
            <a:r>
              <a:rPr lang="en-US" dirty="0" smtClean="0"/>
              <a:t>More well baby visits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914400"/>
          </a:xfrm>
        </p:spPr>
        <p:txBody>
          <a:bodyPr/>
          <a:lstStyle/>
          <a:p>
            <a:r>
              <a:rPr lang="en-US" dirty="0" smtClean="0"/>
              <a:t>Take </a:t>
            </a:r>
            <a:r>
              <a:rPr lang="en-US" dirty="0" err="1" smtClean="0"/>
              <a:t>Aways</a:t>
            </a:r>
            <a:r>
              <a:rPr lang="en-US" dirty="0" smtClean="0"/>
              <a:t> &amp;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03701"/>
            <a:ext cx="8915399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Early modest impacts on parenting, service utilization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Strong evidence for early surveillance and reporting by HFO visitors</a:t>
            </a:r>
          </a:p>
          <a:p>
            <a:pPr lvl="1"/>
            <a:r>
              <a:rPr lang="en-US" sz="2200" dirty="0" smtClean="0"/>
              <a:t>89% of founded reports were when they were </a:t>
            </a:r>
            <a:r>
              <a:rPr lang="en-US" sz="2200" dirty="0" smtClean="0">
                <a:solidFill>
                  <a:srgbClr val="FF0000"/>
                </a:solidFill>
              </a:rPr>
              <a:t>not</a:t>
            </a:r>
            <a:r>
              <a:rPr lang="en-US" sz="2200" dirty="0" smtClean="0"/>
              <a:t> receiving home visits</a:t>
            </a:r>
          </a:p>
          <a:p>
            <a:pPr lvl="1"/>
            <a:r>
              <a:rPr lang="en-US" sz="2200" dirty="0" smtClean="0"/>
              <a:t>More founded reports on families with specific risks</a:t>
            </a:r>
          </a:p>
          <a:p>
            <a:pPr lvl="1"/>
            <a:r>
              <a:rPr lang="en-US" sz="2200" dirty="0" smtClean="0"/>
              <a:t>81% of unfounded reports during enrollment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Need for ongoing follow up to track outcomes</a:t>
            </a:r>
          </a:p>
          <a:p>
            <a:pPr marL="857250" lvl="1" indent="-457200"/>
            <a:r>
              <a:rPr lang="en-US" sz="2200" dirty="0" smtClean="0"/>
              <a:t>NFP, EHS, + HFA studies show CW outcomes later, when children are 4, 5, + years old</a:t>
            </a:r>
          </a:p>
          <a:p>
            <a:pPr marL="857250" lvl="1" indent="-457200"/>
            <a:r>
              <a:rPr lang="en-US" sz="2200" dirty="0" smtClean="0"/>
              <a:t>Cost savings are seen 7-9+ years later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066800" y="1020097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+mn-lt"/>
              </a:rPr>
              <a:t>Overall, findings consistent with other large-scale randomized studies of HFA – NY, MA</a:t>
            </a:r>
          </a:p>
        </p:txBody>
      </p:sp>
    </p:spTree>
    <p:extLst>
      <p:ext uri="{BB962C8B-B14F-4D97-AF65-F5344CB8AC3E}">
        <p14:creationId xmlns:p14="http://schemas.microsoft.com/office/powerpoint/2010/main" val="39020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“Drop off” between screening, initial acceptance, and enrollment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Intensity and duration ongoing challenges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Serving higher risk (4+), depressed, and </a:t>
            </a:r>
            <a:r>
              <a:rPr lang="en-US" dirty="0" err="1" smtClean="0"/>
              <a:t>prentally</a:t>
            </a:r>
            <a:r>
              <a:rPr lang="en-US" dirty="0" smtClean="0"/>
              <a:t> screened families may be particularly important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47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620000" cy="11430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>
                <a:latin typeface="+mj-lt"/>
                <a:cs typeface="+mj-cs"/>
              </a:rPr>
              <a:t>Research Project Goals &amp; Objectives</a:t>
            </a:r>
            <a:endParaRPr lang="en-US" sz="4000" dirty="0"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5334000" cy="43434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Conduct a </a:t>
            </a:r>
            <a:r>
              <a:rPr lang="en-US" sz="2000" dirty="0" smtClean="0">
                <a:solidFill>
                  <a:srgbClr val="FF0000"/>
                </a:solidFill>
              </a:rPr>
              <a:t>large-scale randomized </a:t>
            </a:r>
            <a:r>
              <a:rPr lang="en-US" sz="2000" dirty="0" smtClean="0"/>
              <a:t>study of Oregon’s Healthy Families Oregon (HFO) program examining effects on substantiated maltreatment rates and other key outcomes in </a:t>
            </a:r>
            <a:r>
              <a:rPr lang="en-US" sz="2000" dirty="0" smtClean="0">
                <a:solidFill>
                  <a:srgbClr val="FF0000"/>
                </a:solidFill>
              </a:rPr>
              <a:t>administrative data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Conduct a detailed </a:t>
            </a:r>
            <a:r>
              <a:rPr lang="en-US" sz="2000" dirty="0" smtClean="0">
                <a:solidFill>
                  <a:srgbClr val="FF0000"/>
                </a:solidFill>
              </a:rPr>
              <a:t>cost-benefit analysis </a:t>
            </a:r>
            <a:r>
              <a:rPr lang="en-US" sz="2000" dirty="0" smtClean="0"/>
              <a:t>of HFO examining program investments &amp; outcome costs 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Develop &amp; disseminate a </a:t>
            </a:r>
            <a:r>
              <a:rPr lang="en-US" sz="2000" dirty="0" smtClean="0">
                <a:solidFill>
                  <a:srgbClr val="FF0000"/>
                </a:solidFill>
              </a:rPr>
              <a:t>web-based </a:t>
            </a:r>
            <a:r>
              <a:rPr lang="en-US" sz="2000" dirty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FF0000"/>
                </a:solidFill>
              </a:rPr>
              <a:t>ost analysis tool </a:t>
            </a:r>
            <a:r>
              <a:rPr lang="en-US" sz="2000" dirty="0" smtClean="0"/>
              <a:t>to develop readiness &amp; understanding of cost analysis in home visiting programs </a:t>
            </a: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11/4/2015</a:t>
            </a:r>
            <a:endParaRPr lang="en-US" dirty="0"/>
          </a:p>
        </p:txBody>
      </p:sp>
      <p:pic>
        <p:nvPicPr>
          <p:cNvPr id="6" name="Picture 6" descr="Newborn%20Babies%2002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32004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190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  <a:cs typeface="+mj-cs"/>
              </a:rPr>
              <a:t>RCT:  Target Population &amp; Sample</a:t>
            </a:r>
            <a:endParaRPr lang="en-US" sz="4000" dirty="0">
              <a:latin typeface="+mj-lt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08" y="1694779"/>
            <a:ext cx="8001000" cy="44196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Study implemented in 7 of Oregon’s HFO programs, selected for </a:t>
            </a:r>
            <a:r>
              <a:rPr lang="en-US" sz="2600" dirty="0" smtClean="0">
                <a:solidFill>
                  <a:srgbClr val="FF0000"/>
                </a:solidFill>
              </a:rPr>
              <a:t>high implementation </a:t>
            </a:r>
            <a:r>
              <a:rPr lang="en-US" sz="2600" dirty="0" smtClean="0"/>
              <a:t>+ </a:t>
            </a:r>
            <a:r>
              <a:rPr lang="en-US" sz="2600" dirty="0" smtClean="0">
                <a:solidFill>
                  <a:srgbClr val="FF0000"/>
                </a:solidFill>
              </a:rPr>
              <a:t>many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unserved eligible </a:t>
            </a:r>
            <a:r>
              <a:rPr lang="en-US" sz="2600" dirty="0" smtClean="0"/>
              <a:t>families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Random assignment happened at </a:t>
            </a:r>
            <a:r>
              <a:rPr lang="en-US" sz="2600" dirty="0" smtClean="0">
                <a:solidFill>
                  <a:srgbClr val="FF0000"/>
                </a:solidFill>
              </a:rPr>
              <a:t>initial eligibility screening</a:t>
            </a:r>
            <a:r>
              <a:rPr lang="en-US" sz="2600" dirty="0" smtClean="0"/>
              <a:t> (Feb 2010-Feb 2012). </a:t>
            </a:r>
          </a:p>
          <a:p>
            <a:pPr>
              <a:spcAft>
                <a:spcPts val="6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Eligibility</a:t>
            </a:r>
            <a:r>
              <a:rPr lang="en-US" sz="2600" dirty="0" smtClean="0"/>
              <a:t> = first time parent, 2+ Risk Factors on “New Baby Questionnaire” (or substance abuse, depression)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Most screenings done </a:t>
            </a:r>
            <a:r>
              <a:rPr lang="en-US" sz="2600" dirty="0" smtClean="0">
                <a:solidFill>
                  <a:srgbClr val="FF0000"/>
                </a:solidFill>
              </a:rPr>
              <a:t>at birth 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Final full sample </a:t>
            </a:r>
            <a:r>
              <a:rPr lang="en-US" sz="2600" dirty="0" smtClean="0">
                <a:solidFill>
                  <a:srgbClr val="FF0000"/>
                </a:solidFill>
              </a:rPr>
              <a:t>n=2667</a:t>
            </a:r>
            <a:r>
              <a:rPr lang="en-US" sz="2600" dirty="0" smtClean="0"/>
              <a:t> (</a:t>
            </a:r>
            <a:r>
              <a:rPr lang="en-US" dirty="0" smtClean="0"/>
              <a:t>1438 program, 1289 control)</a:t>
            </a:r>
            <a:endParaRPr lang="en-US" sz="13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+mj-lt"/>
                <a:cs typeface="+mj-cs"/>
              </a:rPr>
              <a:t>Methodology – Two Outcome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Administrative Data: </a:t>
            </a:r>
            <a:r>
              <a:rPr lang="en-US" sz="2800" dirty="0" smtClean="0">
                <a:solidFill>
                  <a:srgbClr val="FF0000"/>
                </a:solidFill>
              </a:rPr>
              <a:t>2-year Intent 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o 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reat design (n=2667):  </a:t>
            </a:r>
          </a:p>
          <a:p>
            <a:pPr lvl="1"/>
            <a:r>
              <a:rPr lang="en-US" sz="2600" dirty="0" smtClean="0"/>
              <a:t>Child welfare data, </a:t>
            </a:r>
            <a:r>
              <a:rPr lang="en-US" sz="2600" dirty="0"/>
              <a:t>M</a:t>
            </a:r>
            <a:r>
              <a:rPr lang="en-US" sz="2600" dirty="0" smtClean="0"/>
              <a:t>edicaid billing records data, substance abuse treatment data, enrollment in self-sufficiency programs, criminal justice (arrests)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Interview Sample:   1 year follow up telephone interview with </a:t>
            </a:r>
            <a:r>
              <a:rPr lang="en-US" sz="2800" dirty="0" smtClean="0">
                <a:solidFill>
                  <a:srgbClr val="FF0000"/>
                </a:solidFill>
              </a:rPr>
              <a:t>n=803</a:t>
            </a:r>
            <a:r>
              <a:rPr lang="en-US" sz="2800" dirty="0" smtClean="0"/>
              <a:t> (403 HFO, 400 control): 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Home visiting &amp; parenting services received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Short term child and parent outcomes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Month Interview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</a:t>
            </a:r>
            <a:r>
              <a:rPr lang="en-US" dirty="0" smtClean="0">
                <a:solidFill>
                  <a:srgbClr val="FF0000"/>
                </a:solidFill>
              </a:rPr>
              <a:t>+ Early School Readiness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+ Daily </a:t>
            </a:r>
            <a:r>
              <a:rPr lang="en-US" dirty="0"/>
              <a:t>reading to children </a:t>
            </a:r>
            <a:r>
              <a:rPr lang="en-US" dirty="0" smtClean="0"/>
              <a:t>in HFO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+ More frequent developmentally </a:t>
            </a:r>
            <a:r>
              <a:rPr lang="en-US" dirty="0"/>
              <a:t>supportive parent-child activities </a:t>
            </a:r>
            <a:r>
              <a:rPr lang="en-US" dirty="0" smtClean="0"/>
              <a:t>in HFO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2.  </a:t>
            </a:r>
            <a:r>
              <a:rPr lang="en-US" dirty="0" smtClean="0">
                <a:solidFill>
                  <a:srgbClr val="FF0000"/>
                </a:solidFill>
              </a:rPr>
              <a:t>+ Healthy Child Development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HFO </a:t>
            </a:r>
            <a:r>
              <a:rPr lang="en-US" dirty="0"/>
              <a:t>families were more likely to report that their child received a developmental screening in the past </a:t>
            </a:r>
            <a:r>
              <a:rPr lang="en-US" dirty="0" smtClean="0"/>
              <a:t>year</a:t>
            </a:r>
            <a:endParaRPr lang="en-US" sz="32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Month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dirty="0" smtClean="0">
                <a:solidFill>
                  <a:srgbClr val="FF0000"/>
                </a:solidFill>
              </a:rPr>
              <a:t>+ Parenting and Risk Reduction</a:t>
            </a:r>
          </a:p>
          <a:p>
            <a:pPr lvl="1" indent="-342900"/>
            <a:r>
              <a:rPr lang="en-US" dirty="0" smtClean="0"/>
              <a:t>HFO </a:t>
            </a:r>
            <a:r>
              <a:rPr lang="en-US" dirty="0"/>
              <a:t>families had less total </a:t>
            </a:r>
            <a:r>
              <a:rPr lang="en-US" dirty="0" smtClean="0"/>
              <a:t>stress (measured on the short form Parenting Stress Index), and in particular, lower parenting-related stress 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 startAt="4"/>
            </a:pPr>
            <a:r>
              <a:rPr lang="en-US" dirty="0" smtClean="0"/>
              <a:t>Some results were more positive for families more risk factors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6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Positive Results for Higher Risk?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0932584"/>
              </p:ext>
            </p:extLst>
          </p:nvPr>
        </p:nvGraphicFramePr>
        <p:xfrm>
          <a:off x="457200" y="16002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2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Administrative Data Approaches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7457"/>
            <a:ext cx="8763000" cy="49840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Intent to Treat Group </a:t>
            </a:r>
            <a:r>
              <a:rPr lang="en-US" dirty="0" smtClean="0"/>
              <a:t>–everyone randomly assigned</a:t>
            </a:r>
          </a:p>
          <a:p>
            <a:r>
              <a:rPr lang="en-US" dirty="0" smtClean="0"/>
              <a:t>BUT:  44% of randomized never got a first home visit, many never contacted/located after screening and initial interest..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FF0000"/>
                </a:solidFill>
              </a:rPr>
              <a:t>Created </a:t>
            </a:r>
            <a:r>
              <a:rPr lang="en-US" dirty="0">
                <a:solidFill>
                  <a:srgbClr val="FF0000"/>
                </a:solidFill>
              </a:rPr>
              <a:t>2 additional comparison </a:t>
            </a:r>
            <a:r>
              <a:rPr lang="en-US" dirty="0" smtClean="0">
                <a:solidFill>
                  <a:srgbClr val="FF0000"/>
                </a:solidFill>
              </a:rPr>
              <a:t>groups</a:t>
            </a:r>
            <a:r>
              <a:rPr lang="en-US" dirty="0"/>
              <a:t> </a:t>
            </a:r>
            <a:r>
              <a:rPr lang="en-US" dirty="0" smtClean="0"/>
              <a:t>to compare families with got a visit vs. controls/non visited families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Lose “gold standard” design; but statistically controlled for baseline differences between groups. </a:t>
            </a:r>
            <a:endParaRPr lang="en-US" dirty="0"/>
          </a:p>
          <a:p>
            <a:pPr lvl="2">
              <a:spcAft>
                <a:spcPts val="600"/>
              </a:spcAft>
            </a:pPr>
            <a:r>
              <a:rPr lang="en-US" sz="2400" dirty="0" smtClean="0"/>
              <a:t>Visited families were more likely to be Hispanic (33% vs. 22%)</a:t>
            </a:r>
          </a:p>
          <a:p>
            <a:pPr lvl="2">
              <a:spcAft>
                <a:spcPts val="600"/>
              </a:spcAft>
            </a:pPr>
            <a:r>
              <a:rPr lang="en-US" sz="2400" dirty="0" smtClean="0"/>
              <a:t>More likely to be depressed (23% vs. 13%)</a:t>
            </a:r>
          </a:p>
          <a:p>
            <a:pPr lvl="2">
              <a:spcAft>
                <a:spcPts val="600"/>
              </a:spcAft>
            </a:pPr>
            <a:r>
              <a:rPr lang="en-US" sz="2400" dirty="0"/>
              <a:t>More likely to report trouble paying for basic needs (82% vs. 78%)</a:t>
            </a:r>
          </a:p>
          <a:p>
            <a:pPr lvl="2"/>
            <a:endParaRPr lang="en-US" dirty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Effects on Child Welfare Reports </a:t>
            </a:r>
            <a:br>
              <a:rPr lang="en-US" sz="3200" dirty="0" smtClean="0"/>
            </a:br>
            <a:r>
              <a:rPr lang="en-US" sz="3200" dirty="0" smtClean="0"/>
              <a:t>Full Randomized Sample</a:t>
            </a:r>
            <a:endParaRPr lang="en-US" sz="32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598286"/>
              </p:ext>
            </p:extLst>
          </p:nvPr>
        </p:nvGraphicFramePr>
        <p:xfrm>
          <a:off x="457200" y="16002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11/4/2015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0" y="1752600"/>
            <a:ext cx="245165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+mn-lt"/>
              </a:rPr>
              <a:t>367 (out of 2,667) children had a founded or unfounded report</a:t>
            </a:r>
            <a:endParaRPr lang="en-US" sz="18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774033"/>
            <a:ext cx="16002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+mn-lt"/>
              </a:rPr>
              <a:t>Not Significantly Different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26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PC Powerpoint template_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1069</TotalTime>
  <Words>958</Words>
  <Application>Microsoft Office PowerPoint</Application>
  <PresentationFormat>On-screen Show (4:3)</PresentationFormat>
  <Paragraphs>127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NPC Powerpoint template_C</vt:lpstr>
      <vt:lpstr>Testing the Effectiveness of Healthy Families Oregon:  Summary of 1 &amp; 2 Year Outcomes   Best Beginnings Meeting 1/14/2016</vt:lpstr>
      <vt:lpstr>Research Project Goals &amp; Objectives</vt:lpstr>
      <vt:lpstr>RCT:  Target Population &amp; Sample</vt:lpstr>
      <vt:lpstr>Methodology – Two Outcome Studies</vt:lpstr>
      <vt:lpstr>12 Month Interview Outcomes</vt:lpstr>
      <vt:lpstr>12 Month Outcomes</vt:lpstr>
      <vt:lpstr>More Positive Results for Higher Risk?</vt:lpstr>
      <vt:lpstr>Administrative Data Approaches </vt:lpstr>
      <vt:lpstr>Effects on Child Welfare Reports  Full Randomized Sample</vt:lpstr>
      <vt:lpstr>Effects on Visited vs Non Visited Families – Placement Outcomes (N=40 children)</vt:lpstr>
      <vt:lpstr>Were There Differences for Any Subgroups of Families? </vt:lpstr>
      <vt:lpstr>Subgroup Differences on Founded Reports </vt:lpstr>
      <vt:lpstr>Effects on Other Service Utilization Full Randomized Sample</vt:lpstr>
      <vt:lpstr>Service Outcomes for Visited Families </vt:lpstr>
      <vt:lpstr>Implementation Analysis </vt:lpstr>
      <vt:lpstr>Duration in HFO Makes a Difference</vt:lpstr>
      <vt:lpstr>Take Aways &amp; Next Steps</vt:lpstr>
      <vt:lpstr>Identified Implementation Issues</vt:lpstr>
    </vt:vector>
  </TitlesOfParts>
  <Company>NPC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Treatment Drug Court  National Evaluation Overview &amp; Phase I: Preliminary Results</dc:title>
  <dc:creator>Tiana Jacobson</dc:creator>
  <cp:lastModifiedBy>Administrator</cp:lastModifiedBy>
  <cp:revision>93</cp:revision>
  <cp:lastPrinted>1601-01-01T00:00:00Z</cp:lastPrinted>
  <dcterms:created xsi:type="dcterms:W3CDTF">2009-11-11T00:15:27Z</dcterms:created>
  <dcterms:modified xsi:type="dcterms:W3CDTF">2016-01-14T00:08:31Z</dcterms:modified>
</cp:coreProperties>
</file>